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401" r:id="rId2"/>
    <p:sldId id="402" r:id="rId3"/>
    <p:sldId id="315" r:id="rId4"/>
    <p:sldId id="313" r:id="rId5"/>
    <p:sldId id="367" r:id="rId6"/>
    <p:sldId id="368" r:id="rId7"/>
    <p:sldId id="371" r:id="rId8"/>
    <p:sldId id="370" r:id="rId9"/>
    <p:sldId id="372" r:id="rId10"/>
    <p:sldId id="373" r:id="rId11"/>
    <p:sldId id="374" r:id="rId12"/>
    <p:sldId id="375" r:id="rId13"/>
    <p:sldId id="376" r:id="rId14"/>
    <p:sldId id="377" r:id="rId15"/>
    <p:sldId id="389" r:id="rId16"/>
    <p:sldId id="390" r:id="rId17"/>
    <p:sldId id="391" r:id="rId18"/>
    <p:sldId id="393" r:id="rId19"/>
    <p:sldId id="394" r:id="rId20"/>
    <p:sldId id="396" r:id="rId21"/>
    <p:sldId id="397" r:id="rId22"/>
    <p:sldId id="258" r:id="rId23"/>
    <p:sldId id="318" r:id="rId24"/>
    <p:sldId id="275" r:id="rId25"/>
    <p:sldId id="378" r:id="rId26"/>
    <p:sldId id="379" r:id="rId27"/>
    <p:sldId id="380" r:id="rId28"/>
    <p:sldId id="381" r:id="rId29"/>
    <p:sldId id="382" r:id="rId30"/>
    <p:sldId id="384" r:id="rId31"/>
    <p:sldId id="383" r:id="rId32"/>
    <p:sldId id="388" r:id="rId33"/>
    <p:sldId id="387" r:id="rId34"/>
    <p:sldId id="280" r:id="rId3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1261" autoAdjust="0"/>
  </p:normalViewPr>
  <p:slideViewPr>
    <p:cSldViewPr snapToGrid="0">
      <p:cViewPr varScale="1">
        <p:scale>
          <a:sx n="83" d="100"/>
          <a:sy n="83" d="100"/>
        </p:scale>
        <p:origin x="61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687B01-D841-4EC8-8B39-9A212C6C3096}" type="datetimeFigureOut">
              <a:rPr lang="zh-TW" altLang="en-US" smtClean="0"/>
              <a:t>2021/06/08</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22E727-7BF7-4FB0-B153-4906D59B740E}" type="slidenum">
              <a:rPr lang="zh-TW" altLang="en-US" smtClean="0"/>
              <a:t>‹#›</a:t>
            </a:fld>
            <a:endParaRPr lang="zh-TW" altLang="en-US"/>
          </a:p>
        </p:txBody>
      </p:sp>
    </p:spTree>
    <p:extLst>
      <p:ext uri="{BB962C8B-B14F-4D97-AF65-F5344CB8AC3E}">
        <p14:creationId xmlns:p14="http://schemas.microsoft.com/office/powerpoint/2010/main" val="4077872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dirty="0">
                <a:solidFill>
                  <a:schemeClr val="bg1">
                    <a:alpha val="70000"/>
                  </a:schemeClr>
                </a:solidFill>
                <a:latin typeface="微軟正黑體" panose="020B0604030504040204" pitchFamily="34" charset="-120"/>
                <a:ea typeface="微軟正黑體" panose="020B0604030504040204" pitchFamily="34" charset="-120"/>
              </a:rPr>
              <a:t>同學們大家好，我是今天下午場的講師，我叫方聖瑋。下午的時間呢，會由我教導大家</a:t>
            </a:r>
            <a:r>
              <a:rPr lang="en-US" altLang="zh-TW" sz="1200" b="1" dirty="0">
                <a:solidFill>
                  <a:schemeClr val="bg1">
                    <a:alpha val="70000"/>
                  </a:schemeClr>
                </a:solidFill>
                <a:latin typeface="微軟正黑體" panose="020B0604030504040204" pitchFamily="34" charset="-120"/>
                <a:ea typeface="微軟正黑體" panose="020B0604030504040204" pitchFamily="34" charset="-120"/>
              </a:rPr>
              <a:t>python</a:t>
            </a:r>
            <a:r>
              <a:rPr lang="zh-TW" altLang="en-US" sz="1200" b="1" dirty="0">
                <a:solidFill>
                  <a:schemeClr val="bg1">
                    <a:alpha val="70000"/>
                  </a:schemeClr>
                </a:solidFill>
                <a:latin typeface="微軟正黑體" panose="020B0604030504040204" pitchFamily="34" charset="-120"/>
                <a:ea typeface="微軟正黑體" panose="020B0604030504040204" pitchFamily="34" charset="-120"/>
              </a:rPr>
              <a:t>兩個應用主題，分別是繪圖視覺化以及網頁爬蟲。</a:t>
            </a:r>
          </a:p>
        </p:txBody>
      </p:sp>
      <p:sp>
        <p:nvSpPr>
          <p:cNvPr id="4" name="灯片编号占位符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11EDE8F-5748-564A-B104-45C8D6344219}"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377" rtl="0" eaLnBrk="1" fontAlgn="auto" latinLnBrk="0" hangingPunct="1">
                <a:lnSpc>
                  <a:spcPct val="100000"/>
                </a:lnSpc>
                <a:spcBef>
                  <a:spcPts val="0"/>
                </a:spcBef>
                <a:spcAft>
                  <a:spcPts val="0"/>
                </a:spcAft>
                <a:buClrTx/>
                <a:buSzTx/>
                <a:buFontTx/>
                <a:buNone/>
                <a:tabLst/>
                <a:defRPr/>
              </a:pPr>
              <a:t>1</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2934893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然後還有</a:t>
            </a:r>
            <a:r>
              <a:rPr lang="zh-TW" altLang="en-US" b="1" spc="5" dirty="0">
                <a:latin typeface="微軟正黑體" panose="020B0604030504040204" pitchFamily="34" charset="-120"/>
                <a:ea typeface="微軟正黑體" panose="020B0604030504040204" pitchFamily="34" charset="-120"/>
              </a:rPr>
              <a:t>設置刻度、刻度標籤、圖表標題以及軸標籤</a:t>
            </a:r>
            <a:endParaRPr kumimoji="1" lang="zh-TW" altLang="en-US" dirty="0"/>
          </a:p>
        </p:txBody>
      </p:sp>
      <p:sp>
        <p:nvSpPr>
          <p:cNvPr id="4" name="投影片編號版面配置區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11EDE8F-5748-564A-B104-45C8D6344219}"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377" rtl="0" eaLnBrk="1" fontAlgn="auto" latinLnBrk="0" hangingPunct="1">
                <a:lnSpc>
                  <a:spcPct val="100000"/>
                </a:lnSpc>
                <a:spcBef>
                  <a:spcPts val="0"/>
                </a:spcBef>
                <a:spcAft>
                  <a:spcPts val="0"/>
                </a:spcAft>
                <a:buClrTx/>
                <a:buSzTx/>
                <a:buFontTx/>
                <a:buNone/>
                <a:tabLst/>
                <a:defRPr/>
              </a:pPr>
              <a:t>10</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539265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這裡則是設置註解，由於這部分比較難且複雜，需要花較多時間去講解，因此這部分會放在附錄的程式碼中，在視覺化投影片的最後會給大家，假如最後還有時間的話再回來講</a:t>
            </a:r>
            <a:endParaRPr kumimoji="1" lang="en-US" altLang="zh-TW" dirty="0"/>
          </a:p>
        </p:txBody>
      </p:sp>
      <p:sp>
        <p:nvSpPr>
          <p:cNvPr id="4" name="投影片編號版面配置區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11EDE8F-5748-564A-B104-45C8D6344219}"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377" rtl="0" eaLnBrk="1" fontAlgn="auto" latinLnBrk="0" hangingPunct="1">
                <a:lnSpc>
                  <a:spcPct val="100000"/>
                </a:lnSpc>
                <a:spcBef>
                  <a:spcPts val="0"/>
                </a:spcBef>
                <a:spcAft>
                  <a:spcPts val="0"/>
                </a:spcAft>
                <a:buClrTx/>
                <a:buSzTx/>
                <a:buFontTx/>
                <a:buNone/>
                <a:tabLst/>
                <a:defRPr/>
              </a:pPr>
              <a:t>11</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82690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然後這是註解後的結果圖</a:t>
            </a:r>
          </a:p>
        </p:txBody>
      </p:sp>
      <p:sp>
        <p:nvSpPr>
          <p:cNvPr id="4" name="投影片編號版面配置區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11EDE8F-5748-564A-B104-45C8D6344219}"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377" rtl="0" eaLnBrk="1" fontAlgn="auto" latinLnBrk="0" hangingPunct="1">
                <a:lnSpc>
                  <a:spcPct val="100000"/>
                </a:lnSpc>
                <a:spcBef>
                  <a:spcPts val="0"/>
                </a:spcBef>
                <a:spcAft>
                  <a:spcPts val="0"/>
                </a:spcAft>
                <a:buClrTx/>
                <a:buSzTx/>
                <a:buFontTx/>
                <a:buNone/>
                <a:tabLst/>
                <a:defRPr/>
              </a:pPr>
              <a:t>12</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400562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另外</a:t>
            </a:r>
            <a:r>
              <a:rPr kumimoji="1" lang="en-US" altLang="zh-TW" dirty="0"/>
              <a:t>Matplotlib</a:t>
            </a:r>
            <a:r>
              <a:rPr kumimoji="1" lang="zh-TW" altLang="en-US" dirty="0"/>
              <a:t>也能夠畫出幾何圖形在圖表中，但這個實際上不常用，參考一下就好</a:t>
            </a:r>
          </a:p>
        </p:txBody>
      </p:sp>
      <p:sp>
        <p:nvSpPr>
          <p:cNvPr id="4" name="投影片編號版面配置區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11EDE8F-5748-564A-B104-45C8D6344219}"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377" rtl="0" eaLnBrk="1" fontAlgn="auto" latinLnBrk="0" hangingPunct="1">
                <a:lnSpc>
                  <a:spcPct val="100000"/>
                </a:lnSpc>
                <a:spcBef>
                  <a:spcPts val="0"/>
                </a:spcBef>
                <a:spcAft>
                  <a:spcPts val="0"/>
                </a:spcAft>
                <a:buClrTx/>
                <a:buSzTx/>
                <a:buFontTx/>
                <a:buNone/>
                <a:tabLst/>
                <a:defRPr/>
              </a:pPr>
              <a:t>13</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2439871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最後呢會教大家如何把圖表存在本機上，不過使用</a:t>
            </a:r>
            <a:r>
              <a:rPr kumimoji="1" lang="en-US" altLang="zh-TW" dirty="0" err="1"/>
              <a:t>Colab</a:t>
            </a:r>
            <a:r>
              <a:rPr kumimoji="1" lang="zh-TW" altLang="en-US" dirty="0"/>
              <a:t>有</a:t>
            </a:r>
            <a:r>
              <a:rPr kumimoji="1" lang="en-US" altLang="zh-TW" dirty="0" err="1"/>
              <a:t>Colab</a:t>
            </a:r>
            <a:r>
              <a:rPr kumimoji="1" lang="zh-TW" altLang="en-US" dirty="0"/>
              <a:t>自己的作法，這個待會實作就會說明</a:t>
            </a:r>
            <a:endParaRPr kumimoji="1" lang="en-US" altLang="zh-TW" dirty="0"/>
          </a:p>
          <a:p>
            <a:r>
              <a:rPr kumimoji="1" lang="zh-TW" altLang="en-US" dirty="0"/>
              <a:t>接下來就開始</a:t>
            </a:r>
            <a:r>
              <a:rPr kumimoji="1" lang="zh-TW" altLang="en-US"/>
              <a:t>講解程式碼</a:t>
            </a:r>
            <a:endParaRPr kumimoji="1" lang="zh-TW" altLang="en-US" dirty="0"/>
          </a:p>
        </p:txBody>
      </p:sp>
      <p:sp>
        <p:nvSpPr>
          <p:cNvPr id="4" name="投影片編號版面配置區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11EDE8F-5748-564A-B104-45C8D6344219}"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377" rtl="0" eaLnBrk="1" fontAlgn="auto" latinLnBrk="0" hangingPunct="1">
                <a:lnSpc>
                  <a:spcPct val="100000"/>
                </a:lnSpc>
                <a:spcBef>
                  <a:spcPts val="0"/>
                </a:spcBef>
                <a:spcAft>
                  <a:spcPts val="0"/>
                </a:spcAft>
                <a:buClrTx/>
                <a:buSzTx/>
                <a:buFontTx/>
                <a:buNone/>
                <a:tabLst/>
                <a:defRPr/>
              </a:pPr>
              <a:t>14</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0751500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第</a:t>
            </a:r>
            <a:r>
              <a:rPr lang="en-US" altLang="zh-TW" dirty="0"/>
              <a:t>1</a:t>
            </a:r>
            <a:r>
              <a:rPr lang="zh-TW" altLang="en-US" dirty="0"/>
              <a:t>節的</a:t>
            </a:r>
            <a:r>
              <a:rPr lang="en-US" altLang="zh-TW" dirty="0"/>
              <a:t>Matplotlib</a:t>
            </a:r>
            <a:r>
              <a:rPr lang="zh-TW" altLang="en-US" dirty="0"/>
              <a:t>就到這裡結束，接下來要為大家講解</a:t>
            </a:r>
            <a:r>
              <a:rPr lang="en-US" altLang="zh-TW" dirty="0"/>
              <a:t>Pandas</a:t>
            </a:r>
            <a:r>
              <a:rPr lang="zh-TW" altLang="en-US" dirty="0"/>
              <a:t>套件內建的繪圖方法</a:t>
            </a:r>
            <a:endParaRPr lang="zh-CN" altLang="en-US" dirty="0"/>
          </a:p>
        </p:txBody>
      </p:sp>
      <p:sp>
        <p:nvSpPr>
          <p:cNvPr id="4" name="灯片编号占位符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11EDE8F-5748-564A-B104-45C8D6344219}"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377" rtl="0" eaLnBrk="1" fontAlgn="auto" latinLnBrk="0" hangingPunct="1">
                <a:lnSpc>
                  <a:spcPct val="100000"/>
                </a:lnSpc>
                <a:spcBef>
                  <a:spcPts val="0"/>
                </a:spcBef>
                <a:spcAft>
                  <a:spcPts val="0"/>
                </a:spcAft>
                <a:buClrTx/>
                <a:buSzTx/>
                <a:buFontTx/>
                <a:buNone/>
                <a:tabLst/>
                <a:defRPr/>
              </a:pPr>
              <a:t>15</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0191241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這些說明就給大家自己看吧</a:t>
            </a:r>
            <a:r>
              <a:rPr kumimoji="1" lang="en-US" altLang="zh-TW" dirty="0"/>
              <a:t>~</a:t>
            </a:r>
            <a:r>
              <a:rPr kumimoji="1" lang="zh-TW" altLang="en-US" dirty="0"/>
              <a:t>總之就是各有各的好處，這一節主要簡單會講利用</a:t>
            </a:r>
            <a:r>
              <a:rPr kumimoji="1" lang="en-US" altLang="zh-TW" dirty="0"/>
              <a:t>pandas</a:t>
            </a:r>
            <a:r>
              <a:rPr kumimoji="1" lang="zh-TW" altLang="en-US" dirty="0"/>
              <a:t>套件畫</a:t>
            </a:r>
            <a:r>
              <a:rPr lang="zh-TW" altLang="en-US" dirty="0">
                <a:latin typeface="微軟正黑體" panose="020B0604030504040204" pitchFamily="34" charset="-120"/>
                <a:ea typeface="微軟正黑體" panose="020B0604030504040204" pitchFamily="34" charset="-120"/>
              </a:rPr>
              <a:t>折線圖與柱狀圖</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長條圖的部分</a:t>
            </a:r>
            <a:endParaRPr kumimoji="1" lang="zh-TW" altLang="en-US" dirty="0"/>
          </a:p>
        </p:txBody>
      </p:sp>
      <p:sp>
        <p:nvSpPr>
          <p:cNvPr id="4" name="投影片編號版面配置區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11EDE8F-5748-564A-B104-45C8D6344219}"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377" rtl="0" eaLnBrk="1" fontAlgn="auto" latinLnBrk="0" hangingPunct="1">
                <a:lnSpc>
                  <a:spcPct val="100000"/>
                </a:lnSpc>
                <a:spcBef>
                  <a:spcPts val="0"/>
                </a:spcBef>
                <a:spcAft>
                  <a:spcPts val="0"/>
                </a:spcAft>
                <a:buClrTx/>
                <a:buSzTx/>
                <a:buFontTx/>
                <a:buNone/>
                <a:tabLst/>
                <a:defRPr/>
              </a:pPr>
              <a:t>16</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269151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首先這是</a:t>
            </a:r>
            <a:r>
              <a:rPr kumimoji="1" lang="en-US" altLang="zh-TW" dirty="0"/>
              <a:t>1</a:t>
            </a:r>
            <a:r>
              <a:rPr kumimoji="1" lang="zh-TW" altLang="en-US" dirty="0"/>
              <a:t>維資料的繪圖，很簡單只要幾行程式碼就可以畫出一條折線圖來，待會講解程式碼時會額外加進一些參數的東西來為大家講解</a:t>
            </a:r>
          </a:p>
        </p:txBody>
      </p:sp>
      <p:sp>
        <p:nvSpPr>
          <p:cNvPr id="4" name="投影片編號版面配置區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11EDE8F-5748-564A-B104-45C8D6344219}"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377" rtl="0" eaLnBrk="1" fontAlgn="auto" latinLnBrk="0" hangingPunct="1">
                <a:lnSpc>
                  <a:spcPct val="100000"/>
                </a:lnSpc>
                <a:spcBef>
                  <a:spcPts val="0"/>
                </a:spcBef>
                <a:spcAft>
                  <a:spcPts val="0"/>
                </a:spcAft>
                <a:buClrTx/>
                <a:buSzTx/>
                <a:buFontTx/>
                <a:buNone/>
                <a:tabLst/>
                <a:defRPr/>
              </a:pPr>
              <a:t>17</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923715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再來這是</a:t>
            </a:r>
            <a:r>
              <a:rPr kumimoji="1" lang="en-US" altLang="zh-TW" dirty="0"/>
              <a:t>2</a:t>
            </a:r>
            <a:r>
              <a:rPr kumimoji="1" lang="zh-TW" altLang="en-US" dirty="0"/>
              <a:t>維資料的繪圖，就會有多條線的出現</a:t>
            </a:r>
          </a:p>
        </p:txBody>
      </p:sp>
      <p:sp>
        <p:nvSpPr>
          <p:cNvPr id="4" name="投影片編號版面配置區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11EDE8F-5748-564A-B104-45C8D6344219}"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377" rtl="0" eaLnBrk="1" fontAlgn="auto" latinLnBrk="0" hangingPunct="1">
                <a:lnSpc>
                  <a:spcPct val="100000"/>
                </a:lnSpc>
                <a:spcBef>
                  <a:spcPts val="0"/>
                </a:spcBef>
                <a:spcAft>
                  <a:spcPts val="0"/>
                </a:spcAft>
                <a:buClrTx/>
                <a:buSzTx/>
                <a:buFontTx/>
                <a:buNone/>
                <a:tabLst/>
                <a:defRPr/>
              </a:pPr>
              <a:t>18</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621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接著呢，也會講如何繪製直向跟橫向的柱狀圖，裡面參數的部分就等到實作時再去講解</a:t>
            </a:r>
          </a:p>
        </p:txBody>
      </p:sp>
      <p:sp>
        <p:nvSpPr>
          <p:cNvPr id="4" name="投影片編號版面配置區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11EDE8F-5748-564A-B104-45C8D6344219}"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377" rtl="0" eaLnBrk="1" fontAlgn="auto" latinLnBrk="0" hangingPunct="1">
                <a:lnSpc>
                  <a:spcPct val="100000"/>
                </a:lnSpc>
                <a:spcBef>
                  <a:spcPts val="0"/>
                </a:spcBef>
                <a:spcAft>
                  <a:spcPts val="0"/>
                </a:spcAft>
                <a:buClrTx/>
                <a:buSzTx/>
                <a:buFontTx/>
                <a:buNone/>
                <a:tabLst/>
                <a:defRPr/>
              </a:pPr>
              <a:t>19</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337731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OK</a:t>
            </a:r>
            <a:r>
              <a:rPr lang="zh-TW" altLang="en-US" dirty="0"/>
              <a:t>首先就正式進入</a:t>
            </a:r>
            <a:r>
              <a:rPr lang="en-US" altLang="zh-TW" dirty="0"/>
              <a:t>python</a:t>
            </a:r>
            <a:r>
              <a:rPr kumimoji="1" lang="zh-TW" altLang="en-US" sz="1200" dirty="0">
                <a:solidFill>
                  <a:schemeClr val="tx1"/>
                </a:solidFill>
                <a:latin typeface="微軟正黑體" panose="020B0604030504040204" pitchFamily="34" charset="-120"/>
                <a:ea typeface="微軟正黑體" panose="020B0604030504040204" pitchFamily="34" charset="-120"/>
              </a:rPr>
              <a:t>繪圖</a:t>
            </a:r>
            <a:r>
              <a:rPr kumimoji="1" lang="en-US" altLang="zh-TW" sz="1200" dirty="0">
                <a:solidFill>
                  <a:schemeClr val="tx1"/>
                </a:solidFill>
                <a:latin typeface="微軟正黑體" panose="020B0604030504040204" pitchFamily="34" charset="-120"/>
                <a:ea typeface="微軟正黑體" panose="020B0604030504040204" pitchFamily="34" charset="-120"/>
              </a:rPr>
              <a:t>/</a:t>
            </a:r>
            <a:r>
              <a:rPr kumimoji="1" lang="zh-TW" altLang="en-US" sz="1200" dirty="0">
                <a:solidFill>
                  <a:schemeClr val="tx1"/>
                </a:solidFill>
                <a:latin typeface="微軟正黑體" panose="020B0604030504040204" pitchFamily="34" charset="-120"/>
                <a:ea typeface="微軟正黑體" panose="020B0604030504040204" pitchFamily="34" charset="-120"/>
              </a:rPr>
              <a:t>視覺化應用的部分，由於</a:t>
            </a:r>
            <a:r>
              <a:rPr lang="zh-TW" altLang="en-US" dirty="0"/>
              <a:t>我的上課內容比較多，視覺化部分我只能花</a:t>
            </a:r>
            <a:r>
              <a:rPr lang="en-US" altLang="zh-TW" dirty="0"/>
              <a:t>1</a:t>
            </a:r>
            <a:r>
              <a:rPr lang="zh-TW" altLang="en-US" dirty="0"/>
              <a:t>小時的課去講解，核心時間會著重在後面爬蟲實作的部分，因此視覺化裡面的一些程式碼內容，我會放在附錄裡面，當作同學們的額外補充</a:t>
            </a:r>
            <a:r>
              <a:rPr kumimoji="1" lang="zh-TW" altLang="en-US" sz="1200" dirty="0">
                <a:solidFill>
                  <a:schemeClr val="tx1"/>
                </a:solidFill>
                <a:latin typeface="微軟正黑體" panose="020B0604030504040204" pitchFamily="34" charset="-120"/>
                <a:ea typeface="微軟正黑體" panose="020B0604030504040204" pitchFamily="34" charset="-120"/>
              </a:rPr>
              <a:t>，自行去研究學習</a:t>
            </a:r>
            <a:endParaRPr lang="en-US" altLang="zh-TW" dirty="0"/>
          </a:p>
        </p:txBody>
      </p:sp>
      <p:sp>
        <p:nvSpPr>
          <p:cNvPr id="4" name="灯片编号占位符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11EDE8F-5748-564A-B104-45C8D6344219}"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377" rtl="0" eaLnBrk="1" fontAlgn="auto" latinLnBrk="0" hangingPunct="1">
                <a:lnSpc>
                  <a:spcPct val="100000"/>
                </a:lnSpc>
                <a:spcBef>
                  <a:spcPts val="0"/>
                </a:spcBef>
                <a:spcAft>
                  <a:spcPts val="0"/>
                </a:spcAft>
                <a:buClrTx/>
                <a:buSzTx/>
                <a:buFontTx/>
                <a:buNone/>
                <a:tabLst/>
                <a:defRPr/>
              </a:pPr>
              <a:t>2</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564738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然後這是另一個範例，有加上圖例的柱狀圖</a:t>
            </a:r>
          </a:p>
        </p:txBody>
      </p:sp>
      <p:sp>
        <p:nvSpPr>
          <p:cNvPr id="4" name="投影片編號版面配置區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11EDE8F-5748-564A-B104-45C8D6344219}"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377" rtl="0" eaLnBrk="1" fontAlgn="auto" latinLnBrk="0" hangingPunct="1">
                <a:lnSpc>
                  <a:spcPct val="100000"/>
                </a:lnSpc>
                <a:spcBef>
                  <a:spcPts val="0"/>
                </a:spcBef>
                <a:spcAft>
                  <a:spcPts val="0"/>
                </a:spcAft>
                <a:buClrTx/>
                <a:buSzTx/>
                <a:buFontTx/>
                <a:buNone/>
                <a:tabLst/>
                <a:defRPr/>
              </a:pPr>
              <a:t>20</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6979479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最後這是堆疊的柱狀圖</a:t>
            </a:r>
          </a:p>
        </p:txBody>
      </p:sp>
      <p:sp>
        <p:nvSpPr>
          <p:cNvPr id="4" name="投影片編號版面配置區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11EDE8F-5748-564A-B104-45C8D6344219}"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377" rtl="0" eaLnBrk="1" fontAlgn="auto" latinLnBrk="0" hangingPunct="1">
                <a:lnSpc>
                  <a:spcPct val="100000"/>
                </a:lnSpc>
                <a:spcBef>
                  <a:spcPts val="0"/>
                </a:spcBef>
                <a:spcAft>
                  <a:spcPts val="0"/>
                </a:spcAft>
                <a:buClrTx/>
                <a:buSzTx/>
                <a:buFontTx/>
                <a:buNone/>
                <a:tabLst/>
                <a:defRPr/>
              </a:pPr>
              <a:t>21</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8202190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dirty="0">
                <a:latin typeface="微軟正黑體" panose="020B0604030504040204" pitchFamily="34" charset="-120"/>
                <a:ea typeface="微軟正黑體" panose="020B0604030504040204" pitchFamily="34" charset="-120"/>
              </a:rPr>
              <a:t>最後一節就要講解另一個繪圖套件</a:t>
            </a:r>
            <a:r>
              <a:rPr lang="en-US" altLang="zh-TW" sz="1200" b="1" dirty="0">
                <a:latin typeface="微軟正黑體" panose="020B0604030504040204" pitchFamily="34" charset="-120"/>
                <a:ea typeface="微軟正黑體" panose="020B0604030504040204" pitchFamily="34" charset="-120"/>
              </a:rPr>
              <a:t>Seaborn</a:t>
            </a:r>
            <a:endParaRPr lang="zh-CN" altLang="en-US" sz="1200" b="1" dirty="0">
              <a:latin typeface="微軟正黑體" panose="020B0604030504040204" pitchFamily="34" charset="-120"/>
              <a:ea typeface="微軟正黑體" panose="020B0604030504040204" pitchFamily="34" charset="-120"/>
            </a:endParaRPr>
          </a:p>
        </p:txBody>
      </p:sp>
      <p:sp>
        <p:nvSpPr>
          <p:cNvPr id="4" name="灯片编号占位符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11EDE8F-5748-564A-B104-45C8D6344219}"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377" rtl="0" eaLnBrk="1" fontAlgn="auto" latinLnBrk="0" hangingPunct="1">
                <a:lnSpc>
                  <a:spcPct val="100000"/>
                </a:lnSpc>
                <a:spcBef>
                  <a:spcPts val="0"/>
                </a:spcBef>
                <a:spcAft>
                  <a:spcPts val="0"/>
                </a:spcAft>
                <a:buClrTx/>
                <a:buSzTx/>
                <a:buFontTx/>
                <a:buNone/>
                <a:tabLst/>
                <a:defRPr/>
              </a:pPr>
              <a:t>22</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8668167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spc="-5" dirty="0">
                <a:solidFill>
                  <a:srgbClr val="848484"/>
                </a:solidFill>
                <a:latin typeface="微軟正黑體" panose="020B0604030504040204" pitchFamily="34" charset="-120"/>
                <a:ea typeface="微軟正黑體" panose="020B0604030504040204" pitchFamily="34" charset="-120"/>
              </a:rPr>
              <a:t>Matplotlib</a:t>
            </a:r>
            <a:r>
              <a:rPr lang="zh-TW" altLang="en-US" dirty="0"/>
              <a:t>跟</a:t>
            </a:r>
            <a:r>
              <a:rPr lang="en-US" altLang="zh-TW" dirty="0"/>
              <a:t>Seaborn</a:t>
            </a:r>
            <a:r>
              <a:rPr lang="zh-TW" altLang="en-US" dirty="0"/>
              <a:t>兩者其實是相輔相成的套件，沒有任何替代關係的意思，就是</a:t>
            </a:r>
            <a:r>
              <a:rPr lang="en-US" altLang="zh-TW" sz="1200" spc="-5" dirty="0">
                <a:solidFill>
                  <a:srgbClr val="848484"/>
                </a:solidFill>
                <a:latin typeface="微軟正黑體" panose="020B0604030504040204" pitchFamily="34" charset="-120"/>
                <a:ea typeface="微軟正黑體" panose="020B0604030504040204" pitchFamily="34" charset="-120"/>
              </a:rPr>
              <a:t>Matplotlib</a:t>
            </a:r>
            <a:r>
              <a:rPr lang="zh-TW" altLang="en-US" dirty="0"/>
              <a:t>只要搭配者</a:t>
            </a:r>
            <a:r>
              <a:rPr lang="en-US" altLang="zh-TW" dirty="0"/>
              <a:t>Seaborn</a:t>
            </a:r>
            <a:r>
              <a:rPr lang="zh-TW" altLang="en-US" dirty="0"/>
              <a:t>就能產生出更加美化、更多功能、進階應用的圖形</a:t>
            </a:r>
          </a:p>
        </p:txBody>
      </p:sp>
      <p:sp>
        <p:nvSpPr>
          <p:cNvPr id="4" name="投影片編號版面配置區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11EDE8F-5748-564A-B104-45C8D6344219}"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377" rtl="0" eaLnBrk="1" fontAlgn="auto" latinLnBrk="0" hangingPunct="1">
                <a:lnSpc>
                  <a:spcPct val="100000"/>
                </a:lnSpc>
                <a:spcBef>
                  <a:spcPts val="0"/>
                </a:spcBef>
                <a:spcAft>
                  <a:spcPts val="0"/>
                </a:spcAft>
                <a:buClrTx/>
                <a:buSzTx/>
                <a:buFontTx/>
                <a:buNone/>
                <a:tabLst/>
                <a:defRPr/>
              </a:pPr>
              <a:t>23</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2251368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這些是待會簡單講解</a:t>
            </a:r>
            <a:r>
              <a:rPr lang="en-US" altLang="zh-TW" dirty="0"/>
              <a:t>Seaborn</a:t>
            </a:r>
            <a:r>
              <a:rPr lang="zh-TW" altLang="en-US" dirty="0"/>
              <a:t>進階統計應用的大綱，由於這些應用必須要很熟悉統計方面的知識，因此程式碼只會帶</a:t>
            </a:r>
            <a:r>
              <a:rPr lang="zh-TW" altLang="en-US" sz="1200" spc="10" dirty="0">
                <a:solidFill>
                  <a:srgbClr val="FF0000"/>
                </a:solidFill>
                <a:latin typeface="微軟正黑體" panose="020B0604030504040204" pitchFamily="34" charset="-120"/>
                <a:ea typeface="微軟正黑體" panose="020B0604030504040204" pitchFamily="34" charset="-120"/>
                <a:cs typeface="Calibri"/>
              </a:rPr>
              <a:t>分類散佈圖與分類分佈圖的部分，以及我程式碼還有額外會講記數直方圖，其他都會放在附錄，留給有興趣的同學們研究！</a:t>
            </a:r>
            <a:endParaRPr lang="en-US" altLang="zh-CN" sz="1200" spc="-5" dirty="0">
              <a:solidFill>
                <a:srgbClr val="FF0000"/>
              </a:solidFill>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11EDE8F-5748-564A-B104-45C8D6344219}"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377" rtl="0" eaLnBrk="1" fontAlgn="auto" latinLnBrk="0" hangingPunct="1">
                <a:lnSpc>
                  <a:spcPct val="100000"/>
                </a:lnSpc>
                <a:spcBef>
                  <a:spcPts val="0"/>
                </a:spcBef>
                <a:spcAft>
                  <a:spcPts val="0"/>
                </a:spcAft>
                <a:buClrTx/>
                <a:buSzTx/>
                <a:buFontTx/>
                <a:buNone/>
                <a:tabLst/>
                <a:defRPr/>
              </a:pPr>
              <a:t>24</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2427057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首先講單變量分布，很簡單就是做單變數的分析，使用</a:t>
            </a:r>
            <a:r>
              <a:rPr lang="en-US" altLang="zh-CN" sz="1200" b="1" dirty="0" err="1">
                <a:solidFill>
                  <a:srgbClr val="848484"/>
                </a:solidFill>
                <a:latin typeface="微軟正黑體" panose="020B0604030504040204" pitchFamily="34" charset="-120"/>
                <a:ea typeface="微軟正黑體" panose="020B0604030504040204" pitchFamily="34" charset="-120"/>
              </a:rPr>
              <a:t>displot</a:t>
            </a:r>
            <a:r>
              <a:rPr lang="en-US" altLang="zh-CN" sz="1200" b="1" spc="-5" dirty="0">
                <a:solidFill>
                  <a:srgbClr val="848484"/>
                </a:solidFill>
                <a:latin typeface="微軟正黑體" panose="020B0604030504040204" pitchFamily="34" charset="-120"/>
                <a:ea typeface="微軟正黑體" panose="020B0604030504040204" pitchFamily="34" charset="-120"/>
              </a:rPr>
              <a:t>()</a:t>
            </a:r>
            <a:r>
              <a:rPr lang="zh-TW" altLang="en-US" dirty="0"/>
              <a:t>可以畫出機率分佈的曲線以及</a:t>
            </a:r>
            <a:r>
              <a:rPr lang="zh-TW" altLang="en-US" sz="1200" b="0" kern="1200" dirty="0">
                <a:solidFill>
                  <a:schemeClr val="tx1"/>
                </a:solidFill>
                <a:effectLst/>
                <a:latin typeface="+mn-lt"/>
                <a:ea typeface="+mn-ea"/>
                <a:cs typeface="+mn-cs"/>
              </a:rPr>
              <a:t>直方</a:t>
            </a:r>
            <a:r>
              <a:rPr lang="zh-TW" altLang="en-US" dirty="0"/>
              <a:t>圖</a:t>
            </a:r>
          </a:p>
        </p:txBody>
      </p:sp>
      <p:sp>
        <p:nvSpPr>
          <p:cNvPr id="4" name="投影片編號版面配置區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11EDE8F-5748-564A-B104-45C8D6344219}"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377" rtl="0" eaLnBrk="1" fontAlgn="auto" latinLnBrk="0" hangingPunct="1">
                <a:lnSpc>
                  <a:spcPct val="100000"/>
                </a:lnSpc>
                <a:spcBef>
                  <a:spcPts val="0"/>
                </a:spcBef>
                <a:spcAft>
                  <a:spcPts val="0"/>
                </a:spcAft>
                <a:buClrTx/>
                <a:buSzTx/>
                <a:buFontTx/>
                <a:buNone/>
                <a:tabLst/>
                <a:defRPr/>
              </a:pPr>
              <a:t>25</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247580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a:t>
            </a:r>
            <a:r>
              <a:rPr lang="en-US" altLang="zh-TW" dirty="0"/>
              <a:t>2</a:t>
            </a:r>
            <a:r>
              <a:rPr lang="zh-TW" altLang="en-US" dirty="0"/>
              <a:t>個是多變量，顧名思義就是分析兩個以上的變數</a:t>
            </a:r>
          </a:p>
        </p:txBody>
      </p:sp>
      <p:sp>
        <p:nvSpPr>
          <p:cNvPr id="4" name="投影片編號版面配置區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11EDE8F-5748-564A-B104-45C8D6344219}"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377" rtl="0" eaLnBrk="1" fontAlgn="auto" latinLnBrk="0" hangingPunct="1">
                <a:lnSpc>
                  <a:spcPct val="100000"/>
                </a:lnSpc>
                <a:spcBef>
                  <a:spcPts val="0"/>
                </a:spcBef>
                <a:spcAft>
                  <a:spcPts val="0"/>
                </a:spcAft>
                <a:buClrTx/>
                <a:buSzTx/>
                <a:buFontTx/>
                <a:buNone/>
                <a:tabLst/>
                <a:defRPr/>
              </a:pPr>
              <a:t>26</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8643499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a:t>
            </a:r>
            <a:r>
              <a:rPr lang="en-US" altLang="zh-TW" dirty="0"/>
              <a:t>3</a:t>
            </a:r>
            <a:r>
              <a:rPr lang="zh-TW" altLang="en-US" dirty="0"/>
              <a:t>個是</a:t>
            </a:r>
            <a:r>
              <a:rPr lang="zh-CN" altLang="en-US" sz="1200" dirty="0">
                <a:solidFill>
                  <a:srgbClr val="44A6DD"/>
                </a:solidFill>
                <a:latin typeface="微軟正黑體" panose="020B0604030504040204" pitchFamily="34" charset="-120"/>
                <a:ea typeface="微軟正黑體" panose="020B0604030504040204" pitchFamily="34" charset="-120"/>
              </a:rPr>
              <a:t>資料集中成對雙變數分析</a:t>
            </a:r>
            <a:r>
              <a:rPr lang="zh-TW" altLang="en-US" sz="1200" dirty="0">
                <a:solidFill>
                  <a:srgbClr val="44A6DD"/>
                </a:solidFill>
                <a:latin typeface="微軟正黑體" panose="020B0604030504040204" pitchFamily="34" charset="-120"/>
                <a:ea typeface="微軟正黑體" panose="020B0604030504040204" pitchFamily="34" charset="-120"/>
              </a:rPr>
              <a:t>，他的使用時機在於當</a:t>
            </a:r>
            <a:r>
              <a:rPr lang="en-US" altLang="zh-CN" sz="1200" spc="5" dirty="0" err="1">
                <a:solidFill>
                  <a:srgbClr val="848484"/>
                </a:solidFill>
                <a:latin typeface="微軟正黑體" panose="020B0604030504040204" pitchFamily="34" charset="-120"/>
                <a:ea typeface="微軟正黑體" panose="020B0604030504040204" pitchFamily="34" charset="-120"/>
              </a:rPr>
              <a:t>資料集有</a:t>
            </a:r>
            <a:r>
              <a:rPr lang="en-US" altLang="zh-CN" sz="1200" b="1" spc="5" dirty="0" err="1">
                <a:solidFill>
                  <a:srgbClr val="848484"/>
                </a:solidFill>
                <a:latin typeface="微軟正黑體" panose="020B0604030504040204" pitchFamily="34" charset="-120"/>
                <a:ea typeface="微軟正黑體" panose="020B0604030504040204" pitchFamily="34" charset="-120"/>
              </a:rPr>
              <a:t>多個變數</a:t>
            </a:r>
            <a:r>
              <a:rPr lang="en-US" altLang="zh-CN" sz="1200" spc="5" dirty="0" err="1">
                <a:solidFill>
                  <a:srgbClr val="848484"/>
                </a:solidFill>
                <a:latin typeface="微軟正黑體" panose="020B0604030504040204" pitchFamily="34" charset="-120"/>
                <a:ea typeface="微軟正黑體" panose="020B0604030504040204" pitchFamily="34" charset="-120"/>
              </a:rPr>
              <a:t>的情況</a:t>
            </a:r>
            <a:r>
              <a:rPr lang="zh-TW" altLang="en-US" sz="1200" spc="5" dirty="0">
                <a:solidFill>
                  <a:srgbClr val="848484"/>
                </a:solidFill>
                <a:latin typeface="微軟正黑體" panose="020B0604030504040204" pitchFamily="34" charset="-120"/>
                <a:ea typeface="微軟正黑體" panose="020B0604030504040204" pitchFamily="34" charset="-120"/>
              </a:rPr>
              <a:t>下，可以利用</a:t>
            </a:r>
            <a:r>
              <a:rPr lang="en-US" altLang="zh-TW" sz="1200" spc="5" dirty="0" err="1">
                <a:solidFill>
                  <a:srgbClr val="848484"/>
                </a:solidFill>
                <a:latin typeface="微軟正黑體" panose="020B0604030504040204" pitchFamily="34" charset="-120"/>
                <a:ea typeface="微軟正黑體" panose="020B0604030504040204" pitchFamily="34" charset="-120"/>
              </a:rPr>
              <a:t>pairplot</a:t>
            </a:r>
            <a:r>
              <a:rPr lang="en-US" altLang="zh-TW" sz="1200" spc="5" dirty="0">
                <a:solidFill>
                  <a:srgbClr val="848484"/>
                </a:solidFill>
                <a:latin typeface="微軟正黑體" panose="020B0604030504040204" pitchFamily="34" charset="-120"/>
                <a:ea typeface="微軟正黑體" panose="020B0604030504040204" pitchFamily="34" charset="-120"/>
              </a:rPr>
              <a:t>()</a:t>
            </a:r>
            <a:r>
              <a:rPr lang="zh-TW" altLang="en-US" sz="1200" spc="5" dirty="0">
                <a:solidFill>
                  <a:srgbClr val="848484"/>
                </a:solidFill>
                <a:latin typeface="微軟正黑體" panose="020B0604030504040204" pitchFamily="34" charset="-120"/>
                <a:ea typeface="微軟正黑體" panose="020B0604030504040204" pitchFamily="34" charset="-120"/>
              </a:rPr>
              <a:t>輕鬆畫出</a:t>
            </a:r>
            <a:r>
              <a:rPr lang="en-US" altLang="zh-CN" sz="1200" spc="5" dirty="0" err="1">
                <a:solidFill>
                  <a:srgbClr val="848484"/>
                </a:solidFill>
                <a:latin typeface="微軟正黑體" panose="020B0604030504040204" pitchFamily="34" charset="-120"/>
                <a:ea typeface="微軟正黑體" panose="020B0604030504040204" pitchFamily="34" charset="-120"/>
              </a:rPr>
              <a:t>每</a:t>
            </a:r>
            <a:r>
              <a:rPr lang="en-US" altLang="zh-CN" sz="1200" dirty="0" err="1">
                <a:solidFill>
                  <a:srgbClr val="848484"/>
                </a:solidFill>
                <a:latin typeface="微軟正黑體" panose="020B0604030504040204" pitchFamily="34" charset="-120"/>
                <a:ea typeface="微軟正黑體" panose="020B0604030504040204" pitchFamily="34" charset="-120"/>
              </a:rPr>
              <a:t>個變數之間的關係</a:t>
            </a:r>
            <a:r>
              <a:rPr lang="zh-TW" altLang="en-US" sz="1200" dirty="0">
                <a:solidFill>
                  <a:srgbClr val="848484"/>
                </a:solidFill>
                <a:latin typeface="微軟正黑體" panose="020B0604030504040204" pitchFamily="34" charset="-120"/>
                <a:ea typeface="微軟正黑體" panose="020B0604030504040204" pitchFamily="34" charset="-120"/>
              </a:rPr>
              <a:t>，唯獨至於對角線則是顯示這個單一變數的分佈狀況</a:t>
            </a:r>
            <a:endParaRPr lang="en-US" altLang="zh-TW" sz="1200" spc="5" dirty="0">
              <a:solidFill>
                <a:srgbClr val="848484"/>
              </a:solidFill>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11EDE8F-5748-564A-B104-45C8D6344219}"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377" rtl="0" eaLnBrk="1" fontAlgn="auto" latinLnBrk="0" hangingPunct="1">
                <a:lnSpc>
                  <a:spcPct val="100000"/>
                </a:lnSpc>
                <a:spcBef>
                  <a:spcPts val="0"/>
                </a:spcBef>
                <a:spcAft>
                  <a:spcPts val="0"/>
                </a:spcAft>
                <a:buClrTx/>
                <a:buSzTx/>
                <a:buFontTx/>
                <a:buNone/>
                <a:tabLst/>
                <a:defRPr/>
              </a:pPr>
              <a:t>27</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3005451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a:t>
            </a:r>
            <a:r>
              <a:rPr lang="en-US" altLang="zh-TW" dirty="0"/>
              <a:t>4</a:t>
            </a:r>
            <a:r>
              <a:rPr lang="zh-TW" altLang="en-US" dirty="0"/>
              <a:t>個是雙變數</a:t>
            </a:r>
            <a:r>
              <a:rPr lang="en-US" altLang="zh-TW" dirty="0"/>
              <a:t>-</a:t>
            </a:r>
            <a:r>
              <a:rPr lang="zh-TW" altLang="en-US" dirty="0"/>
              <a:t>三變數散佈圖，</a:t>
            </a:r>
            <a:r>
              <a:rPr lang="zh-TW" altLang="en-US" sz="1200" dirty="0">
                <a:solidFill>
                  <a:srgbClr val="44A6DD"/>
                </a:solidFill>
                <a:latin typeface="微軟正黑體" panose="020B0604030504040204" pitchFamily="34" charset="-120"/>
                <a:ea typeface="微軟正黑體" panose="020B0604030504040204" pitchFamily="34" charset="-120"/>
              </a:rPr>
              <a:t>他的使用時機在於</a:t>
            </a:r>
            <a:r>
              <a:rPr lang="zh-TW" altLang="en-US" dirty="0"/>
              <a:t>如果對資料集完全不了解的情況下，可以利用</a:t>
            </a:r>
            <a:r>
              <a:rPr lang="en-US" altLang="zh-TW" dirty="0" err="1"/>
              <a:t>relplot</a:t>
            </a:r>
            <a:r>
              <a:rPr lang="en-US" altLang="zh-TW" dirty="0"/>
              <a:t>()</a:t>
            </a:r>
            <a:r>
              <a:rPr lang="zh-TW" altLang="en-US" dirty="0"/>
              <a:t>畫出散佈圖來釐清變數的相互關係或依賴關係</a:t>
            </a:r>
          </a:p>
        </p:txBody>
      </p:sp>
      <p:sp>
        <p:nvSpPr>
          <p:cNvPr id="4" name="投影片編號版面配置區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11EDE8F-5748-564A-B104-45C8D6344219}"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377" rtl="0" eaLnBrk="1" fontAlgn="auto" latinLnBrk="0" hangingPunct="1">
                <a:lnSpc>
                  <a:spcPct val="100000"/>
                </a:lnSpc>
                <a:spcBef>
                  <a:spcPts val="0"/>
                </a:spcBef>
                <a:spcAft>
                  <a:spcPts val="0"/>
                </a:spcAft>
                <a:buClrTx/>
                <a:buSzTx/>
                <a:buFontTx/>
                <a:buNone/>
                <a:tabLst/>
                <a:defRPr/>
              </a:pPr>
              <a:t>28</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5792727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這些是增加一些參數的例子，可以更細部做區分</a:t>
            </a:r>
          </a:p>
        </p:txBody>
      </p:sp>
      <p:sp>
        <p:nvSpPr>
          <p:cNvPr id="4" name="投影片編號版面配置區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11EDE8F-5748-564A-B104-45C8D6344219}"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377" rtl="0" eaLnBrk="1" fontAlgn="auto" latinLnBrk="0" hangingPunct="1">
                <a:lnSpc>
                  <a:spcPct val="100000"/>
                </a:lnSpc>
                <a:spcBef>
                  <a:spcPts val="0"/>
                </a:spcBef>
                <a:spcAft>
                  <a:spcPts val="0"/>
                </a:spcAft>
                <a:buClrTx/>
                <a:buSzTx/>
                <a:buFontTx/>
                <a:buNone/>
                <a:tabLst/>
                <a:defRPr/>
              </a:pPr>
              <a:t>29</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908828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我們先了解什麼叫視覺化，也就是擷取我們所需要的資料，畫出我們容易理解的圖形，來輔助我們分析，相關圖形相信大家都聽過折線圖、長條圖、散佈圖等等這些不困難的統計圖表</a:t>
            </a:r>
            <a:endParaRPr kumimoji="1" lang="en-US" altLang="zh-TW" dirty="0"/>
          </a:p>
          <a:p>
            <a:r>
              <a:rPr kumimoji="1" lang="zh-TW" altLang="en-US" dirty="0"/>
              <a:t>目前常見的圖形化工具有大家最熟悉的</a:t>
            </a:r>
            <a:r>
              <a:rPr kumimoji="1" lang="en-US" altLang="zh-TW" dirty="0"/>
              <a:t>Excel</a:t>
            </a:r>
            <a:r>
              <a:rPr kumimoji="1" lang="zh-TW" altLang="en-US" dirty="0"/>
              <a:t>、</a:t>
            </a:r>
            <a:r>
              <a:rPr kumimoji="1" lang="en-US" altLang="zh-TW" dirty="0"/>
              <a:t>R</a:t>
            </a:r>
            <a:r>
              <a:rPr kumimoji="1" lang="zh-TW" altLang="en-US" dirty="0"/>
              <a:t>語言的</a:t>
            </a:r>
            <a:r>
              <a:rPr kumimoji="1" lang="en-US" altLang="zh-TW" dirty="0"/>
              <a:t>ggplot2</a:t>
            </a:r>
            <a:r>
              <a:rPr kumimoji="1" lang="zh-TW" altLang="en-US" dirty="0"/>
              <a:t>套件、還有</a:t>
            </a:r>
            <a:r>
              <a:rPr kumimoji="1" lang="en-US" altLang="zh-TW" dirty="0"/>
              <a:t>Marketing Data</a:t>
            </a:r>
            <a:r>
              <a:rPr kumimoji="1" lang="zh-TW" altLang="en-US" dirty="0"/>
              <a:t>他們使用的</a:t>
            </a:r>
            <a:r>
              <a:rPr kumimoji="1" lang="en-US" altLang="zh-TW" dirty="0" err="1"/>
              <a:t>PowerBI</a:t>
            </a:r>
            <a:r>
              <a:rPr kumimoji="1" lang="zh-TW" altLang="en-US" dirty="0"/>
              <a:t>、以及我們待會會講的</a:t>
            </a:r>
            <a:r>
              <a:rPr kumimoji="1" lang="en-US" altLang="zh-TW" dirty="0"/>
              <a:t>Python</a:t>
            </a:r>
            <a:r>
              <a:rPr kumimoji="1" lang="zh-TW" altLang="en-US" dirty="0"/>
              <a:t>的</a:t>
            </a:r>
            <a:r>
              <a:rPr kumimoji="1" lang="en-US" altLang="zh-TW" dirty="0"/>
              <a:t>Matplotlib</a:t>
            </a:r>
            <a:r>
              <a:rPr kumimoji="1" lang="zh-TW" altLang="en-US" dirty="0"/>
              <a:t>跟</a:t>
            </a:r>
            <a:r>
              <a:rPr kumimoji="1" lang="en-US" altLang="zh-TW" dirty="0"/>
              <a:t>Seaborn</a:t>
            </a:r>
          </a:p>
          <a:p>
            <a:r>
              <a:rPr kumimoji="1" lang="zh-TW" altLang="en-US" dirty="0"/>
              <a:t>另外今天上午場講的</a:t>
            </a:r>
            <a:r>
              <a:rPr kumimoji="1" lang="en-US" altLang="zh-TW" dirty="0"/>
              <a:t>Pandas</a:t>
            </a:r>
            <a:r>
              <a:rPr kumimoji="1" lang="zh-TW" altLang="en-US" dirty="0"/>
              <a:t>套件，本身也有內建的繪圖方法，待會第</a:t>
            </a:r>
            <a:r>
              <a:rPr kumimoji="1" lang="en-US" altLang="zh-TW" dirty="0"/>
              <a:t>2</a:t>
            </a:r>
            <a:r>
              <a:rPr kumimoji="1" lang="zh-TW" altLang="en-US" dirty="0"/>
              <a:t>節的部分也會講解。</a:t>
            </a:r>
          </a:p>
        </p:txBody>
      </p:sp>
      <p:sp>
        <p:nvSpPr>
          <p:cNvPr id="4" name="投影片編號版面配置區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11EDE8F-5748-564A-B104-45C8D6344219}"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377" rtl="0" eaLnBrk="1" fontAlgn="auto" latinLnBrk="0" hangingPunct="1">
                <a:lnSpc>
                  <a:spcPct val="100000"/>
                </a:lnSpc>
                <a:spcBef>
                  <a:spcPts val="0"/>
                </a:spcBef>
                <a:spcAft>
                  <a:spcPts val="0"/>
                </a:spcAft>
                <a:buClrTx/>
                <a:buSzTx/>
                <a:buFontTx/>
                <a:buNone/>
                <a:tabLst/>
                <a:defRPr/>
              </a:pPr>
              <a:t>3</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3415592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dirty="0">
                <a:solidFill>
                  <a:srgbClr val="848484"/>
                </a:solidFill>
                <a:latin typeface="微軟正黑體" panose="020B0604030504040204" pitchFamily="34" charset="-120"/>
                <a:ea typeface="微軟正黑體" panose="020B0604030504040204" pitchFamily="34" charset="-120"/>
              </a:rPr>
              <a:t>第</a:t>
            </a:r>
            <a:r>
              <a:rPr lang="en-US" altLang="zh-TW" sz="1200" dirty="0">
                <a:solidFill>
                  <a:srgbClr val="848484"/>
                </a:solidFill>
                <a:latin typeface="微軟正黑體" panose="020B0604030504040204" pitchFamily="34" charset="-120"/>
                <a:ea typeface="微軟正黑體" panose="020B0604030504040204" pitchFamily="34" charset="-120"/>
              </a:rPr>
              <a:t>5</a:t>
            </a:r>
            <a:r>
              <a:rPr lang="zh-TW" altLang="en-US" sz="1200" dirty="0">
                <a:solidFill>
                  <a:srgbClr val="848484"/>
                </a:solidFill>
                <a:latin typeface="微軟正黑體" panose="020B0604030504040204" pitchFamily="34" charset="-120"/>
                <a:ea typeface="微軟正黑體" panose="020B0604030504040204" pitchFamily="34" charset="-120"/>
              </a:rPr>
              <a:t>個是分類散佈圖與分類分佈圖，這裡可以使用</a:t>
            </a:r>
            <a:r>
              <a:rPr lang="en-US" altLang="zh-TW" sz="1200" dirty="0" err="1">
                <a:solidFill>
                  <a:srgbClr val="848484"/>
                </a:solidFill>
                <a:latin typeface="微軟正黑體" panose="020B0604030504040204" pitchFamily="34" charset="-120"/>
                <a:ea typeface="微軟正黑體" panose="020B0604030504040204" pitchFamily="34" charset="-120"/>
              </a:rPr>
              <a:t>catplot</a:t>
            </a:r>
            <a:r>
              <a:rPr lang="en-US" altLang="zh-TW" sz="1200" dirty="0">
                <a:solidFill>
                  <a:srgbClr val="848484"/>
                </a:solidFill>
                <a:latin typeface="微軟正黑體" panose="020B0604030504040204" pitchFamily="34" charset="-120"/>
                <a:ea typeface="微軟正黑體" panose="020B0604030504040204" pitchFamily="34" charset="-120"/>
              </a:rPr>
              <a:t>()</a:t>
            </a:r>
            <a:r>
              <a:rPr lang="zh-TW" altLang="en-US" sz="1200" dirty="0">
                <a:solidFill>
                  <a:srgbClr val="848484"/>
                </a:solidFill>
                <a:latin typeface="微軟正黑體" panose="020B0604030504040204" pitchFamily="34" charset="-120"/>
                <a:ea typeface="微軟正黑體" panose="020B0604030504040204" pitchFamily="34" charset="-120"/>
              </a:rPr>
              <a:t>了解</a:t>
            </a:r>
            <a:r>
              <a:rPr lang="en-US" altLang="zh-CN" sz="1200" dirty="0" err="1">
                <a:solidFill>
                  <a:srgbClr val="848484"/>
                </a:solidFill>
                <a:latin typeface="微軟正黑體" panose="020B0604030504040204" pitchFamily="34" charset="-120"/>
                <a:ea typeface="微軟正黑體" panose="020B0604030504040204" pitchFamily="34" charset="-120"/>
              </a:rPr>
              <a:t>不同資料的分類</a:t>
            </a:r>
            <a:r>
              <a:rPr lang="zh-TW" altLang="en-US" sz="1200" dirty="0">
                <a:solidFill>
                  <a:srgbClr val="848484"/>
                </a:solidFill>
                <a:latin typeface="微軟正黑體" panose="020B0604030504040204" pitchFamily="34" charset="-120"/>
                <a:ea typeface="微軟正黑體" panose="020B0604030504040204" pitchFamily="34" charset="-120"/>
              </a:rPr>
              <a:t>情況，然後他有</a:t>
            </a:r>
            <a:r>
              <a:rPr lang="en-US" altLang="zh-TW" sz="1200" dirty="0">
                <a:solidFill>
                  <a:srgbClr val="848484"/>
                </a:solidFill>
                <a:latin typeface="微軟正黑體" panose="020B0604030504040204" pitchFamily="34" charset="-120"/>
                <a:ea typeface="微軟正黑體" panose="020B0604030504040204" pitchFamily="34" charset="-120"/>
              </a:rPr>
              <a:t>2</a:t>
            </a:r>
            <a:r>
              <a:rPr lang="zh-TW" altLang="en-US" sz="1200" dirty="0">
                <a:solidFill>
                  <a:srgbClr val="848484"/>
                </a:solidFill>
                <a:latin typeface="微軟正黑體" panose="020B0604030504040204" pitchFamily="34" charset="-120"/>
                <a:ea typeface="微軟正黑體" panose="020B0604030504040204" pitchFamily="34" charset="-120"/>
              </a:rPr>
              <a:t>種方法，第</a:t>
            </a:r>
            <a:r>
              <a:rPr lang="en-US" altLang="zh-TW" sz="1200" dirty="0">
                <a:solidFill>
                  <a:srgbClr val="848484"/>
                </a:solidFill>
                <a:latin typeface="微軟正黑體" panose="020B0604030504040204" pitchFamily="34" charset="-120"/>
                <a:ea typeface="微軟正黑體" panose="020B0604030504040204" pitchFamily="34" charset="-120"/>
              </a:rPr>
              <a:t>1</a:t>
            </a:r>
            <a:r>
              <a:rPr lang="zh-TW" altLang="en-US" sz="1200" dirty="0">
                <a:solidFill>
                  <a:srgbClr val="848484"/>
                </a:solidFill>
                <a:latin typeface="微軟正黑體" panose="020B0604030504040204" pitchFamily="34" charset="-120"/>
                <a:ea typeface="微軟正黑體" panose="020B0604030504040204" pitchFamily="34" charset="-120"/>
              </a:rPr>
              <a:t>種就只是做簡單分類，第</a:t>
            </a:r>
            <a:r>
              <a:rPr lang="en-US" altLang="zh-TW" sz="1200" dirty="0">
                <a:solidFill>
                  <a:srgbClr val="848484"/>
                </a:solidFill>
                <a:latin typeface="微軟正黑體" panose="020B0604030504040204" pitchFamily="34" charset="-120"/>
                <a:ea typeface="微軟正黑體" panose="020B0604030504040204" pitchFamily="34" charset="-120"/>
              </a:rPr>
              <a:t>2</a:t>
            </a:r>
            <a:r>
              <a:rPr lang="zh-TW" altLang="en-US" sz="1200" dirty="0">
                <a:solidFill>
                  <a:srgbClr val="848484"/>
                </a:solidFill>
                <a:latin typeface="微軟正黑體" panose="020B0604030504040204" pitchFamily="34" charset="-120"/>
                <a:ea typeface="微軟正黑體" panose="020B0604030504040204" pitchFamily="34" charset="-120"/>
              </a:rPr>
              <a:t>種則是增加抖動的參數來更加了解資料的集中程度</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11EDE8F-5748-564A-B104-45C8D6344219}"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377" rtl="0" eaLnBrk="1" fontAlgn="auto" latinLnBrk="0" hangingPunct="1">
                <a:lnSpc>
                  <a:spcPct val="100000"/>
                </a:lnSpc>
                <a:spcBef>
                  <a:spcPts val="0"/>
                </a:spcBef>
                <a:spcAft>
                  <a:spcPts val="0"/>
                </a:spcAft>
                <a:buClrTx/>
                <a:buSzTx/>
                <a:buFontTx/>
                <a:buNone/>
                <a:tabLst/>
                <a:defRPr/>
              </a:pPr>
              <a:t>30</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436359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另外，也可以加一些參數的部分變成箱形圖或是所謂的盒鬚圖，就能了解四分位距、全距、極端值的數值位置</a:t>
            </a:r>
          </a:p>
        </p:txBody>
      </p:sp>
      <p:sp>
        <p:nvSpPr>
          <p:cNvPr id="4" name="投影片編號版面配置區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11EDE8F-5748-564A-B104-45C8D6344219}"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377" rtl="0" eaLnBrk="1" fontAlgn="auto" latinLnBrk="0" hangingPunct="1">
                <a:lnSpc>
                  <a:spcPct val="100000"/>
                </a:lnSpc>
                <a:spcBef>
                  <a:spcPts val="0"/>
                </a:spcBef>
                <a:spcAft>
                  <a:spcPts val="0"/>
                </a:spcAft>
                <a:buClrTx/>
                <a:buSzTx/>
                <a:buFontTx/>
                <a:buNone/>
                <a:tabLst/>
                <a:defRPr/>
              </a:pPr>
              <a:t>31</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1683780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這裡則是改用小提琴圖來顯示，不過一般而言還是盒鬚圖比較常見這樣</a:t>
            </a:r>
          </a:p>
        </p:txBody>
      </p:sp>
      <p:sp>
        <p:nvSpPr>
          <p:cNvPr id="4" name="投影片編號版面配置區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11EDE8F-5748-564A-B104-45C8D6344219}"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377" rtl="0" eaLnBrk="1" fontAlgn="auto" latinLnBrk="0" hangingPunct="1">
                <a:lnSpc>
                  <a:spcPct val="100000"/>
                </a:lnSpc>
                <a:spcBef>
                  <a:spcPts val="0"/>
                </a:spcBef>
                <a:spcAft>
                  <a:spcPts val="0"/>
                </a:spcAft>
                <a:buClrTx/>
                <a:buSzTx/>
                <a:buFontTx/>
                <a:buNone/>
                <a:tabLst/>
                <a:defRPr/>
              </a:pPr>
              <a:t>32</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714479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最後就是可以使用</a:t>
            </a:r>
            <a:r>
              <a:rPr lang="en-US" altLang="zh-TW" dirty="0" err="1"/>
              <a:t>regplot</a:t>
            </a:r>
            <a:r>
              <a:rPr lang="en-US" altLang="zh-TW" dirty="0"/>
              <a:t>()</a:t>
            </a:r>
            <a:r>
              <a:rPr lang="zh-TW" altLang="en-US" dirty="0"/>
              <a:t>函數做線性的迴歸模型</a:t>
            </a:r>
          </a:p>
        </p:txBody>
      </p:sp>
      <p:sp>
        <p:nvSpPr>
          <p:cNvPr id="4" name="投影片編號版面配置區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11EDE8F-5748-564A-B104-45C8D6344219}"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377" rtl="0" eaLnBrk="1" fontAlgn="auto" latinLnBrk="0" hangingPunct="1">
                <a:lnSpc>
                  <a:spcPct val="100000"/>
                </a:lnSpc>
                <a:spcBef>
                  <a:spcPts val="0"/>
                </a:spcBef>
                <a:spcAft>
                  <a:spcPts val="0"/>
                </a:spcAft>
                <a:buClrTx/>
                <a:buSzTx/>
                <a:buFontTx/>
                <a:buNone/>
                <a:tabLst/>
                <a:defRPr/>
              </a:pPr>
              <a:t>33</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6676592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11EDE8F-5748-564A-B104-45C8D6344219}"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377" rtl="0" eaLnBrk="1" fontAlgn="auto" latinLnBrk="0" hangingPunct="1">
                <a:lnSpc>
                  <a:spcPct val="100000"/>
                </a:lnSpc>
                <a:spcBef>
                  <a:spcPts val="0"/>
                </a:spcBef>
                <a:spcAft>
                  <a:spcPts val="0"/>
                </a:spcAft>
                <a:buClrTx/>
                <a:buSzTx/>
                <a:buFontTx/>
                <a:buNone/>
                <a:tabLst/>
                <a:defRPr/>
              </a:pPr>
              <a:t>34</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909285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接下來正式開始講解</a:t>
            </a:r>
            <a:r>
              <a:rPr lang="en-US" altLang="zh-TW" dirty="0"/>
              <a:t>python</a:t>
            </a:r>
            <a:r>
              <a:rPr lang="zh-TW" altLang="en-US" dirty="0"/>
              <a:t>的</a:t>
            </a:r>
            <a:r>
              <a:rPr lang="en-US" altLang="zh-TW" dirty="0"/>
              <a:t>Matplotlib</a:t>
            </a:r>
            <a:r>
              <a:rPr lang="zh-TW" altLang="en-US" dirty="0"/>
              <a:t>套件</a:t>
            </a:r>
          </a:p>
        </p:txBody>
      </p:sp>
      <p:sp>
        <p:nvSpPr>
          <p:cNvPr id="4" name="投影片編號版面配置區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11EDE8F-5748-564A-B104-45C8D6344219}"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377" rtl="0" eaLnBrk="1" fontAlgn="auto" latinLnBrk="0" hangingPunct="1">
                <a:lnSpc>
                  <a:spcPct val="100000"/>
                </a:lnSpc>
                <a:spcBef>
                  <a:spcPts val="0"/>
                </a:spcBef>
                <a:spcAft>
                  <a:spcPts val="0"/>
                </a:spcAft>
                <a:buClrTx/>
                <a:buSzTx/>
                <a:buFontTx/>
                <a:buNone/>
                <a:tabLst/>
                <a:defRPr/>
              </a:pPr>
              <a:t>4</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049524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前置作業是不可少的，這裡我們要</a:t>
            </a:r>
            <a:r>
              <a:rPr kumimoji="1" lang="en-US" altLang="zh-TW" dirty="0"/>
              <a:t>import</a:t>
            </a:r>
            <a:r>
              <a:rPr kumimoji="1" lang="zh-TW" altLang="en-US" dirty="0"/>
              <a:t>所需要的套件，主要是第一條</a:t>
            </a:r>
            <a:r>
              <a:rPr kumimoji="1" lang="en-US" altLang="zh-TW" dirty="0"/>
              <a:t>import matplotlib</a:t>
            </a:r>
            <a:r>
              <a:rPr kumimoji="1" lang="zh-TW" altLang="en-US" dirty="0"/>
              <a:t>的這個程式碼，接下來其實只要透過幾行程式碼，就能使用資料來畫出簡單的圖形出來，這裡就是</a:t>
            </a:r>
            <a:r>
              <a:rPr kumimoji="1" lang="en-US" altLang="zh-TW" sz="1200" dirty="0">
                <a:effectLst/>
                <a:latin typeface="微軟正黑體" panose="020B0604030504040204" pitchFamily="34" charset="-120"/>
                <a:ea typeface="微軟正黑體" panose="020B0604030504040204" pitchFamily="34" charset="-120"/>
              </a:rPr>
              <a:t>Matplotlib</a:t>
            </a:r>
            <a:r>
              <a:rPr kumimoji="1" lang="zh-TW" altLang="en-US" sz="1200" dirty="0">
                <a:effectLst/>
                <a:latin typeface="微軟正黑體" panose="020B0604030504040204" pitchFamily="34" charset="-120"/>
                <a:ea typeface="微軟正黑體" panose="020B0604030504040204" pitchFamily="34" charset="-120"/>
              </a:rPr>
              <a:t>方便的地方</a:t>
            </a:r>
            <a:endParaRPr kumimoji="1" lang="zh-TW" altLang="en-US" dirty="0"/>
          </a:p>
        </p:txBody>
      </p:sp>
      <p:sp>
        <p:nvSpPr>
          <p:cNvPr id="4" name="投影片編號版面配置區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11EDE8F-5748-564A-B104-45C8D6344219}"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377" rtl="0" eaLnBrk="1" fontAlgn="auto" latinLnBrk="0" hangingPunct="1">
                <a:lnSpc>
                  <a:spcPct val="100000"/>
                </a:lnSpc>
                <a:spcBef>
                  <a:spcPts val="0"/>
                </a:spcBef>
                <a:spcAft>
                  <a:spcPts val="0"/>
                </a:spcAft>
                <a:buClrTx/>
                <a:buSzTx/>
                <a:buFontTx/>
                <a:buNone/>
                <a:tabLst/>
                <a:defRPr/>
              </a:pPr>
              <a:t>5</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038592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再來講解</a:t>
            </a:r>
            <a:r>
              <a:rPr kumimoji="1" lang="en-US" altLang="zh-TW" dirty="0"/>
              <a:t>Matplotlib</a:t>
            </a:r>
            <a:r>
              <a:rPr kumimoji="1" lang="zh-TW" altLang="en-US" dirty="0"/>
              <a:t>待會會用到的東西，分別是</a:t>
            </a:r>
            <a:r>
              <a:rPr kumimoji="1" lang="en-US" altLang="zh-TW" dirty="0"/>
              <a:t>figure</a:t>
            </a:r>
            <a:r>
              <a:rPr kumimoji="1" lang="zh-TW" altLang="en-US" dirty="0"/>
              <a:t>跟</a:t>
            </a:r>
            <a:r>
              <a:rPr kumimoji="1" lang="en-US" altLang="zh-TW" dirty="0"/>
              <a:t>subplot</a:t>
            </a:r>
            <a:r>
              <a:rPr kumimoji="1" lang="zh-TW" altLang="en-US" dirty="0"/>
              <a:t>，</a:t>
            </a:r>
            <a:r>
              <a:rPr kumimoji="1" lang="en-US" altLang="zh-TW" dirty="0"/>
              <a:t>figure</a:t>
            </a:r>
            <a:r>
              <a:rPr kumimoji="1" lang="zh-TW" altLang="en-US" dirty="0"/>
              <a:t>就是一張繪圖板的概念，而</a:t>
            </a:r>
            <a:r>
              <a:rPr kumimoji="1" lang="en-US" altLang="zh-TW" dirty="0"/>
              <a:t>subplot</a:t>
            </a:r>
            <a:r>
              <a:rPr kumimoji="1" lang="zh-TW" altLang="en-US" dirty="0"/>
              <a:t>則是你要在繪圖板上所畫的那些圖，這樣理解就可以了</a:t>
            </a:r>
          </a:p>
        </p:txBody>
      </p:sp>
      <p:sp>
        <p:nvSpPr>
          <p:cNvPr id="4" name="投影片編號版面配置區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11EDE8F-5748-564A-B104-45C8D6344219}"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377" rtl="0" eaLnBrk="1" fontAlgn="auto" latinLnBrk="0" hangingPunct="1">
                <a:lnSpc>
                  <a:spcPct val="100000"/>
                </a:lnSpc>
                <a:spcBef>
                  <a:spcPts val="0"/>
                </a:spcBef>
                <a:spcAft>
                  <a:spcPts val="0"/>
                </a:spcAft>
                <a:buClrTx/>
                <a:buSzTx/>
                <a:buFontTx/>
                <a:buNone/>
                <a:tabLst/>
                <a:defRPr/>
              </a:pPr>
              <a:t>6</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950849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再來除了使用</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subplot</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畫圖之外，還有一個畫圖方式就是</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axes</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，只是</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axes</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它的作用實用性不高，大家就參考一下就可以了，我們這裡還是以</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subplot</a:t>
            </a:r>
            <a:r>
              <a:rPr lang="zh-TW" altLang="en-US" sz="1200" dirty="0">
                <a:latin typeface="微軟正黑體" panose="020B0604030504040204" pitchFamily="34" charset="-120"/>
                <a:ea typeface="微軟正黑體" panose="020B0604030504040204" pitchFamily="34" charset="-120"/>
                <a:cs typeface="Calibri" panose="020F0502020204030204" pitchFamily="34" charset="0"/>
              </a:rPr>
              <a:t>為主，</a:t>
            </a:r>
            <a:r>
              <a:rPr lang="en-US" altLang="zh-TW" sz="1200" dirty="0">
                <a:latin typeface="微軟正黑體" panose="020B0604030504040204" pitchFamily="34" charset="-120"/>
                <a:ea typeface="微軟正黑體" panose="020B0604030504040204" pitchFamily="34" charset="-120"/>
                <a:cs typeface="Calibri" panose="020F0502020204030204" pitchFamily="34" charset="0"/>
              </a:rPr>
              <a:t>OK</a:t>
            </a:r>
            <a:endParaRPr kumimoji="1" lang="zh-TW" altLang="en-US" dirty="0"/>
          </a:p>
        </p:txBody>
      </p:sp>
      <p:sp>
        <p:nvSpPr>
          <p:cNvPr id="4" name="投影片編號版面配置區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11EDE8F-5748-564A-B104-45C8D6344219}"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377" rtl="0" eaLnBrk="1" fontAlgn="auto" latinLnBrk="0" hangingPunct="1">
                <a:lnSpc>
                  <a:spcPct val="100000"/>
                </a:lnSpc>
                <a:spcBef>
                  <a:spcPts val="0"/>
                </a:spcBef>
                <a:spcAft>
                  <a:spcPts val="0"/>
                </a:spcAft>
                <a:buClrTx/>
                <a:buSzTx/>
                <a:buFontTx/>
                <a:buNone/>
                <a:tabLst/>
                <a:defRPr/>
              </a:pPr>
              <a:t>7</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660784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緊接著就陸續開始講一些參數設定的東西，讓我們畫出想要的圖，或是把圖畫得得更精美。這裡的話是在調整子圖周圍的距離</a:t>
            </a:r>
          </a:p>
        </p:txBody>
      </p:sp>
      <p:sp>
        <p:nvSpPr>
          <p:cNvPr id="4" name="投影片編號版面配置區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11EDE8F-5748-564A-B104-45C8D6344219}"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377" rtl="0" eaLnBrk="1" fontAlgn="auto" latinLnBrk="0" hangingPunct="1">
                <a:lnSpc>
                  <a:spcPct val="100000"/>
                </a:lnSpc>
                <a:spcBef>
                  <a:spcPts val="0"/>
                </a:spcBef>
                <a:spcAft>
                  <a:spcPts val="0"/>
                </a:spcAft>
                <a:buClrTx/>
                <a:buSzTx/>
                <a:buFontTx/>
                <a:buNone/>
                <a:tabLst/>
                <a:defRPr/>
              </a:pPr>
              <a:t>8</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970318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這裡則是調整顏色、標記以及線圖類型的部分</a:t>
            </a:r>
          </a:p>
        </p:txBody>
      </p:sp>
      <p:sp>
        <p:nvSpPr>
          <p:cNvPr id="4" name="投影片編號版面配置區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11EDE8F-5748-564A-B104-45C8D6344219}"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377" rtl="0" eaLnBrk="1" fontAlgn="auto" latinLnBrk="0" hangingPunct="1">
                <a:lnSpc>
                  <a:spcPct val="100000"/>
                </a:lnSpc>
                <a:spcBef>
                  <a:spcPts val="0"/>
                </a:spcBef>
                <a:spcAft>
                  <a:spcPts val="0"/>
                </a:spcAft>
                <a:buClrTx/>
                <a:buSzTx/>
                <a:buFontTx/>
                <a:buNone/>
                <a:tabLst/>
                <a:defRPr/>
              </a:pPr>
              <a:t>9</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8905408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8" name="直角三角形 7"/>
          <p:cNvSpPr/>
          <p:nvPr userDrawn="1"/>
        </p:nvSpPr>
        <p:spPr>
          <a:xfrm rot="5400000">
            <a:off x="1657349" y="-1657351"/>
            <a:ext cx="1155700" cy="4470402"/>
          </a:xfrm>
          <a:prstGeom prst="rtTriangle">
            <a:avLst/>
          </a:prstGeom>
          <a:solidFill>
            <a:schemeClr val="accent4"/>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直角三角形 6"/>
          <p:cNvSpPr/>
          <p:nvPr userDrawn="1"/>
        </p:nvSpPr>
        <p:spPr>
          <a:xfrm rot="16200000">
            <a:off x="7480300" y="2146300"/>
            <a:ext cx="6451600" cy="2971800"/>
          </a:xfrm>
          <a:prstGeom prst="rtTriangle">
            <a:avLst/>
          </a:prstGeom>
          <a:solidFill>
            <a:schemeClr val="accent3"/>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直角三角形 4"/>
          <p:cNvSpPr/>
          <p:nvPr userDrawn="1"/>
        </p:nvSpPr>
        <p:spPr>
          <a:xfrm rot="5400000">
            <a:off x="0" y="0"/>
            <a:ext cx="1752600" cy="1752600"/>
          </a:xfrm>
          <a:prstGeom prst="rtTriangle">
            <a:avLst/>
          </a:prstGeom>
          <a:solidFill>
            <a:schemeClr val="accent2"/>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直角三角形 5"/>
          <p:cNvSpPr/>
          <p:nvPr userDrawn="1"/>
        </p:nvSpPr>
        <p:spPr>
          <a:xfrm rot="16200000">
            <a:off x="8165252" y="2831252"/>
            <a:ext cx="3695700" cy="4357796"/>
          </a:xfrm>
          <a:prstGeom prst="rtTriangle">
            <a:avLst/>
          </a:prstGeom>
          <a:solidFill>
            <a:schemeClr val="accent1"/>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直角三角形 8"/>
          <p:cNvSpPr/>
          <p:nvPr userDrawn="1"/>
        </p:nvSpPr>
        <p:spPr>
          <a:xfrm>
            <a:off x="0" y="4305300"/>
            <a:ext cx="1625600" cy="2552700"/>
          </a:xfrm>
          <a:prstGeom prst="rtTriangle">
            <a:avLst/>
          </a:prstGeom>
          <a:solidFill>
            <a:schemeClr val="accent5"/>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占位符 5"/>
          <p:cNvSpPr>
            <a:spLocks noGrp="1"/>
          </p:cNvSpPr>
          <p:nvPr>
            <p:ph type="body" sz="quarter" idx="10"/>
          </p:nvPr>
        </p:nvSpPr>
        <p:spPr>
          <a:xfrm>
            <a:off x="1307569" y="1452563"/>
            <a:ext cx="5109845" cy="834708"/>
          </a:xfrm>
          <a:prstGeom prst="rect">
            <a:avLst/>
          </a:prstGeom>
        </p:spPr>
        <p:txBody>
          <a:bodyPr anchor="ctr"/>
          <a:lstStyle>
            <a:lvl1pPr marL="0" indent="0">
              <a:buNone/>
              <a:defRPr sz="4800" b="1">
                <a:solidFill>
                  <a:schemeClr val="accent2">
                    <a:lumMod val="75000"/>
                  </a:schemeClr>
                </a:solidFill>
              </a:defRPr>
            </a:lvl1pPr>
          </a:lstStyle>
          <a:p>
            <a:pPr lvl="0"/>
            <a:endParaRPr kumimoji="1" lang="zh-CN" altLang="en-US" dirty="0"/>
          </a:p>
        </p:txBody>
      </p:sp>
      <p:sp>
        <p:nvSpPr>
          <p:cNvPr id="11" name="文本占位符 5"/>
          <p:cNvSpPr>
            <a:spLocks noGrp="1"/>
          </p:cNvSpPr>
          <p:nvPr>
            <p:ph type="body" sz="quarter" idx="11"/>
          </p:nvPr>
        </p:nvSpPr>
        <p:spPr>
          <a:xfrm>
            <a:off x="1307569" y="2287271"/>
            <a:ext cx="7098666" cy="1215006"/>
          </a:xfrm>
          <a:prstGeom prst="rect">
            <a:avLst/>
          </a:prstGeom>
          <a:solidFill>
            <a:schemeClr val="accent2">
              <a:lumMod val="90000"/>
            </a:schemeClr>
          </a:solidFill>
        </p:spPr>
        <p:txBody>
          <a:bodyPr anchor="ctr"/>
          <a:lstStyle>
            <a:lvl1pPr marL="0" indent="0">
              <a:buNone/>
              <a:defRPr sz="6600" b="1">
                <a:solidFill>
                  <a:schemeClr val="bg1"/>
                </a:solidFill>
              </a:defRPr>
            </a:lvl1pPr>
          </a:lstStyle>
          <a:p>
            <a:pPr lvl="0"/>
            <a:endParaRPr kumimoji="1" lang="zh-CN" altLang="en-US" dirty="0"/>
          </a:p>
        </p:txBody>
      </p:sp>
      <p:sp>
        <p:nvSpPr>
          <p:cNvPr id="12" name="文本占位符 5"/>
          <p:cNvSpPr>
            <a:spLocks noGrp="1"/>
          </p:cNvSpPr>
          <p:nvPr>
            <p:ph type="body" sz="quarter" idx="12"/>
          </p:nvPr>
        </p:nvSpPr>
        <p:spPr>
          <a:xfrm>
            <a:off x="1307568" y="3502276"/>
            <a:ext cx="7098667" cy="579503"/>
          </a:xfrm>
          <a:prstGeom prst="rect">
            <a:avLst/>
          </a:prstGeom>
        </p:spPr>
        <p:txBody>
          <a:bodyPr anchor="ctr"/>
          <a:lstStyle>
            <a:lvl1pPr marL="0" indent="0">
              <a:buNone/>
              <a:defRPr sz="2800" b="1">
                <a:solidFill>
                  <a:schemeClr val="accent2">
                    <a:lumMod val="75000"/>
                  </a:schemeClr>
                </a:solidFill>
              </a:defRPr>
            </a:lvl1pPr>
          </a:lstStyle>
          <a:p>
            <a:pPr lvl="0"/>
            <a:endParaRPr kumimoji="1" lang="zh-CN" altLang="en-US" dirty="0"/>
          </a:p>
        </p:txBody>
      </p:sp>
      <p:sp>
        <p:nvSpPr>
          <p:cNvPr id="13" name="文本占位符 5"/>
          <p:cNvSpPr>
            <a:spLocks noGrp="1"/>
          </p:cNvSpPr>
          <p:nvPr>
            <p:ph type="body" sz="quarter" idx="13"/>
          </p:nvPr>
        </p:nvSpPr>
        <p:spPr>
          <a:xfrm>
            <a:off x="1307569" y="4158672"/>
            <a:ext cx="5109845" cy="1511877"/>
          </a:xfrm>
          <a:prstGeom prst="rect">
            <a:avLst/>
          </a:prstGeom>
        </p:spPr>
        <p:txBody>
          <a:bodyPr anchor="t"/>
          <a:lstStyle>
            <a:lvl1pPr marL="285750" indent="-285750">
              <a:buFont typeface="Arial" charset="0"/>
              <a:buChar char="•"/>
              <a:defRPr sz="1400" b="1">
                <a:solidFill>
                  <a:schemeClr val="tx1">
                    <a:lumMod val="75000"/>
                    <a:lumOff val="25000"/>
                  </a:schemeClr>
                </a:solidFill>
              </a:defRPr>
            </a:lvl1pPr>
          </a:lstStyle>
          <a:p>
            <a:pPr lvl="0"/>
            <a:endParaRPr kumimoji="1" lang="zh-CN" altLang="en-US" dirty="0"/>
          </a:p>
        </p:txBody>
      </p:sp>
    </p:spTree>
    <p:extLst>
      <p:ext uri="{BB962C8B-B14F-4D97-AF65-F5344CB8AC3E}">
        <p14:creationId xmlns:p14="http://schemas.microsoft.com/office/powerpoint/2010/main" val="3308267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副标题页_5">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1474236"/>
            <a:ext cx="4735484" cy="3844213"/>
          </a:xfrm>
          <a:prstGeom prst="rect">
            <a:avLst/>
          </a:prstGeom>
          <a:solidFill>
            <a:schemeClr val="accent5"/>
          </a:solidFill>
          <a:effectLst>
            <a:outerShdw blurRad="88900" sx="102000" sy="102000" algn="ctr" rotWithShape="0">
              <a:prstClr val="black">
                <a:alpha val="25000"/>
              </a:prstClr>
            </a:outerShdw>
          </a:effectLst>
        </p:spPr>
        <p:txBody>
          <a:bodyPr anchor="ctr"/>
          <a:lstStyle>
            <a:lvl1pPr marL="0" indent="0">
              <a:buNone/>
              <a:defRPr sz="30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4966996" y="1474235"/>
            <a:ext cx="6696270" cy="3844213"/>
          </a:xfrm>
          <a:prstGeom prst="rect">
            <a:avLst/>
          </a:prstGeom>
          <a:noFill/>
        </p:spPr>
        <p:txBody>
          <a:bodyPr anchor="t"/>
          <a:lstStyle>
            <a:lvl1pPr marL="0" indent="0">
              <a:lnSpc>
                <a:spcPct val="100000"/>
              </a:lnSpc>
              <a:buNone/>
              <a:defRPr sz="10000" b="1">
                <a:solidFill>
                  <a:schemeClr val="accent5"/>
                </a:solidFill>
                <a:effectLst>
                  <a:outerShdw blurRad="88900" sx="102000" sy="102000" algn="ctr" rotWithShape="0">
                    <a:prstClr val="black">
                      <a:alpha val="25000"/>
                    </a:prstClr>
                  </a:outerShdw>
                </a:effectLst>
              </a:defRPr>
            </a:lvl1pPr>
          </a:lstStyle>
          <a:p>
            <a:pPr lvl="0"/>
            <a:endParaRPr kumimoji="1" lang="zh-CN" altLang="en-US" dirty="0"/>
          </a:p>
        </p:txBody>
      </p:sp>
    </p:spTree>
    <p:extLst>
      <p:ext uri="{BB962C8B-B14F-4D97-AF65-F5344CB8AC3E}">
        <p14:creationId xmlns:p14="http://schemas.microsoft.com/office/powerpoint/2010/main" val="997077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副标题页_6">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1474236"/>
            <a:ext cx="4735484" cy="3844213"/>
          </a:xfrm>
          <a:prstGeom prst="rect">
            <a:avLst/>
          </a:prstGeom>
          <a:solidFill>
            <a:schemeClr val="accent6"/>
          </a:solidFill>
          <a:effectLst>
            <a:outerShdw blurRad="88900" sx="102000" sy="102000" algn="ctr" rotWithShape="0">
              <a:prstClr val="black">
                <a:alpha val="25000"/>
              </a:prstClr>
            </a:outerShdw>
          </a:effectLst>
        </p:spPr>
        <p:txBody>
          <a:bodyPr anchor="ctr"/>
          <a:lstStyle>
            <a:lvl1pPr marL="0" indent="0">
              <a:buNone/>
              <a:defRPr sz="30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4966996" y="1474235"/>
            <a:ext cx="6696270" cy="3844213"/>
          </a:xfrm>
          <a:prstGeom prst="rect">
            <a:avLst/>
          </a:prstGeom>
          <a:noFill/>
        </p:spPr>
        <p:txBody>
          <a:bodyPr anchor="t"/>
          <a:lstStyle>
            <a:lvl1pPr marL="0" indent="0">
              <a:lnSpc>
                <a:spcPct val="100000"/>
              </a:lnSpc>
              <a:buNone/>
              <a:defRPr sz="10000" b="1">
                <a:solidFill>
                  <a:schemeClr val="accent6"/>
                </a:solidFill>
                <a:effectLst>
                  <a:outerShdw blurRad="88900" sx="102000" sy="102000" algn="ctr" rotWithShape="0">
                    <a:prstClr val="black">
                      <a:alpha val="25000"/>
                    </a:prstClr>
                  </a:outerShdw>
                </a:effectLst>
              </a:defRPr>
            </a:lvl1pPr>
          </a:lstStyle>
          <a:p>
            <a:pPr lvl="0"/>
            <a:endParaRPr kumimoji="1" lang="zh-CN" altLang="en-US" dirty="0"/>
          </a:p>
        </p:txBody>
      </p:sp>
    </p:spTree>
    <p:extLst>
      <p:ext uri="{BB962C8B-B14F-4D97-AF65-F5344CB8AC3E}">
        <p14:creationId xmlns:p14="http://schemas.microsoft.com/office/powerpoint/2010/main" val="3334177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
        <p:nvSpPr>
          <p:cNvPr id="4" name="矩形 3"/>
          <p:cNvSpPr/>
          <p:nvPr userDrawn="1"/>
        </p:nvSpPr>
        <p:spPr>
          <a:xfrm flipV="1">
            <a:off x="0" y="6489700"/>
            <a:ext cx="12192000" cy="889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flipV="1">
            <a:off x="0" y="6380480"/>
            <a:ext cx="121920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9465398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2">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2">
              <a:lumMod val="75000"/>
            </a:schemeClr>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2">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
        <p:nvSpPr>
          <p:cNvPr id="4" name="矩形 3"/>
          <p:cNvSpPr/>
          <p:nvPr userDrawn="1"/>
        </p:nvSpPr>
        <p:spPr>
          <a:xfrm flipV="1">
            <a:off x="0" y="6489700"/>
            <a:ext cx="12192000" cy="889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flipV="1">
            <a:off x="0" y="6380480"/>
            <a:ext cx="12192000"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0756920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_3">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3"/>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3"/>
                </a:solidFill>
                <a:effectLst>
                  <a:outerShdw blurRad="88900" sx="102000" sy="102000" algn="ctr" rotWithShape="0">
                    <a:prstClr val="black">
                      <a:alpha val="25000"/>
                    </a:prstClr>
                  </a:outerShdw>
                </a:effectLst>
              </a:defRPr>
            </a:lvl1pPr>
          </a:lstStyle>
          <a:p>
            <a:pPr lvl="0"/>
            <a:endParaRPr kumimoji="1" lang="zh-CN" altLang="en-US" dirty="0"/>
          </a:p>
        </p:txBody>
      </p:sp>
      <p:sp>
        <p:nvSpPr>
          <p:cNvPr id="4" name="矩形 3"/>
          <p:cNvSpPr/>
          <p:nvPr userDrawn="1"/>
        </p:nvSpPr>
        <p:spPr>
          <a:xfrm flipV="1">
            <a:off x="0" y="6489700"/>
            <a:ext cx="121920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flipV="1">
            <a:off x="0" y="6380480"/>
            <a:ext cx="12192000"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983053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_4">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4"/>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4"/>
                </a:solidFill>
                <a:effectLst>
                  <a:outerShdw blurRad="88900" sx="102000" sy="102000" algn="ctr" rotWithShape="0">
                    <a:prstClr val="black">
                      <a:alpha val="25000"/>
                    </a:prstClr>
                  </a:outerShdw>
                </a:effectLst>
              </a:defRPr>
            </a:lvl1pPr>
          </a:lstStyle>
          <a:p>
            <a:pPr lvl="0"/>
            <a:endParaRPr kumimoji="1" lang="zh-CN" altLang="en-US" dirty="0"/>
          </a:p>
        </p:txBody>
      </p:sp>
      <p:sp>
        <p:nvSpPr>
          <p:cNvPr id="4" name="矩形 3"/>
          <p:cNvSpPr/>
          <p:nvPr userDrawn="1"/>
        </p:nvSpPr>
        <p:spPr>
          <a:xfrm flipV="1">
            <a:off x="0" y="6489700"/>
            <a:ext cx="12192000" cy="889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flipV="1">
            <a:off x="0" y="6380480"/>
            <a:ext cx="1219200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3114980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_5">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5"/>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5"/>
                </a:solidFill>
                <a:effectLst>
                  <a:outerShdw blurRad="88900" sx="102000" sy="102000" algn="ctr" rotWithShape="0">
                    <a:prstClr val="black">
                      <a:alpha val="25000"/>
                    </a:prstClr>
                  </a:outerShdw>
                </a:effectLst>
              </a:defRPr>
            </a:lvl1pPr>
          </a:lstStyle>
          <a:p>
            <a:pPr lvl="0"/>
            <a:endParaRPr kumimoji="1" lang="zh-CN" altLang="en-US" dirty="0"/>
          </a:p>
        </p:txBody>
      </p:sp>
      <p:sp>
        <p:nvSpPr>
          <p:cNvPr id="4" name="矩形 3"/>
          <p:cNvSpPr/>
          <p:nvPr userDrawn="1"/>
        </p:nvSpPr>
        <p:spPr>
          <a:xfrm flipV="1">
            <a:off x="0" y="6489700"/>
            <a:ext cx="12192000" cy="88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flipV="1">
            <a:off x="0" y="6380480"/>
            <a:ext cx="12192000" cy="4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8117978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_6">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6"/>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6"/>
                </a:solidFill>
                <a:effectLst>
                  <a:outerShdw blurRad="88900" sx="102000" sy="102000" algn="ctr" rotWithShape="0">
                    <a:prstClr val="black">
                      <a:alpha val="25000"/>
                    </a:prstClr>
                  </a:outerShdw>
                </a:effectLst>
              </a:defRPr>
            </a:lvl1pPr>
          </a:lstStyle>
          <a:p>
            <a:pPr lvl="0"/>
            <a:endParaRPr kumimoji="1" lang="zh-CN" altLang="en-US" dirty="0"/>
          </a:p>
        </p:txBody>
      </p:sp>
      <p:sp>
        <p:nvSpPr>
          <p:cNvPr id="4" name="矩形 3"/>
          <p:cNvSpPr/>
          <p:nvPr userDrawn="1"/>
        </p:nvSpPr>
        <p:spPr>
          <a:xfrm flipV="1">
            <a:off x="0" y="6489700"/>
            <a:ext cx="12192000" cy="8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flipV="1">
            <a:off x="0" y="6380480"/>
            <a:ext cx="12192000" cy="4571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0874104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空白页">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5191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4" name="任意形状 23"/>
          <p:cNvSpPr/>
          <p:nvPr userDrawn="1"/>
        </p:nvSpPr>
        <p:spPr>
          <a:xfrm rot="10800000">
            <a:off x="4133850" y="0"/>
            <a:ext cx="8058150" cy="6858001"/>
          </a:xfrm>
          <a:custGeom>
            <a:avLst/>
            <a:gdLst>
              <a:gd name="connsiteX0" fmla="*/ 5118100 w 8058150"/>
              <a:gd name="connsiteY0" fmla="*/ 6858001 h 6858001"/>
              <a:gd name="connsiteX1" fmla="*/ 0 w 8058150"/>
              <a:gd name="connsiteY1" fmla="*/ 6858001 h 6858001"/>
              <a:gd name="connsiteX2" fmla="*/ 0 w 8058150"/>
              <a:gd name="connsiteY2" fmla="*/ 0 h 6858001"/>
              <a:gd name="connsiteX3" fmla="*/ 5118100 w 8058150"/>
              <a:gd name="connsiteY3" fmla="*/ 0 h 6858001"/>
              <a:gd name="connsiteX4" fmla="*/ 8058150 w 8058150"/>
              <a:gd name="connsiteY4" fmla="*/ 6858000 h 6858001"/>
              <a:gd name="connsiteX5" fmla="*/ 5118100 w 8058150"/>
              <a:gd name="connsiteY5"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8150" h="6858001">
                <a:moveTo>
                  <a:pt x="5118100" y="6858001"/>
                </a:moveTo>
                <a:lnTo>
                  <a:pt x="0" y="6858001"/>
                </a:lnTo>
                <a:lnTo>
                  <a:pt x="0" y="0"/>
                </a:lnTo>
                <a:lnTo>
                  <a:pt x="5118100" y="0"/>
                </a:lnTo>
                <a:lnTo>
                  <a:pt x="8058150" y="6858000"/>
                </a:lnTo>
                <a:lnTo>
                  <a:pt x="5118100" y="6858000"/>
                </a:lnTo>
                <a:close/>
              </a:path>
            </a:pathLst>
          </a:custGeom>
          <a:solidFill>
            <a:schemeClr val="accent4"/>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直角三角形 2"/>
          <p:cNvSpPr/>
          <p:nvPr userDrawn="1"/>
        </p:nvSpPr>
        <p:spPr>
          <a:xfrm>
            <a:off x="0" y="5295900"/>
            <a:ext cx="6248400" cy="1562100"/>
          </a:xfrm>
          <a:prstGeom prst="rtTriangle">
            <a:avLst/>
          </a:prstGeom>
          <a:solidFill>
            <a:schemeClr val="accent2"/>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直角三角形 3"/>
          <p:cNvSpPr/>
          <p:nvPr userDrawn="1"/>
        </p:nvSpPr>
        <p:spPr>
          <a:xfrm rot="5400000" flipV="1">
            <a:off x="9753602" y="-927095"/>
            <a:ext cx="1511299" cy="3365498"/>
          </a:xfrm>
          <a:prstGeom prst="rtTriangle">
            <a:avLst/>
          </a:prstGeom>
          <a:solidFill>
            <a:schemeClr val="accent5"/>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占位符 5"/>
          <p:cNvSpPr txBox="1">
            <a:spLocks/>
          </p:cNvSpPr>
          <p:nvPr userDrawn="1"/>
        </p:nvSpPr>
        <p:spPr>
          <a:xfrm>
            <a:off x="909955" y="2016760"/>
            <a:ext cx="3223896" cy="168021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118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11800" b="1" i="0" u="none" strike="noStrike" kern="1200" cap="none" spc="0" normalizeH="0" baseline="0" noProof="0">
                <a:ln>
                  <a:noFill/>
                </a:ln>
                <a:solidFill>
                  <a:schemeClr val="accent2">
                    <a:lumMod val="75000"/>
                  </a:schemeClr>
                </a:solidFill>
                <a:effectLst/>
                <a:uLnTx/>
                <a:uFillTx/>
                <a:latin typeface="Century Gothic"/>
                <a:ea typeface="微软雅黑"/>
                <a:cs typeface=""/>
              </a:rPr>
              <a:t>目录</a:t>
            </a:r>
            <a:endParaRPr kumimoji="1" lang="zh-CN" altLang="en-US" sz="11800" b="1" i="0" u="none" strike="noStrike" kern="1200" cap="none" spc="0" normalizeH="0" baseline="0" noProof="0" dirty="0">
              <a:ln>
                <a:noFill/>
              </a:ln>
              <a:solidFill>
                <a:schemeClr val="accent2">
                  <a:lumMod val="75000"/>
                </a:schemeClr>
              </a:solidFill>
              <a:effectLst/>
              <a:uLnTx/>
              <a:uFillTx/>
              <a:latin typeface="Century Gothic"/>
              <a:ea typeface="微软雅黑"/>
              <a:cs typeface=""/>
            </a:endParaRPr>
          </a:p>
        </p:txBody>
      </p:sp>
      <p:sp>
        <p:nvSpPr>
          <p:cNvPr id="8" name="文本占位符 5"/>
          <p:cNvSpPr txBox="1">
            <a:spLocks/>
          </p:cNvSpPr>
          <p:nvPr userDrawn="1"/>
        </p:nvSpPr>
        <p:spPr>
          <a:xfrm>
            <a:off x="909955" y="3696970"/>
            <a:ext cx="3223896" cy="58293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44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4400" b="1" i="0" u="none" strike="noStrike" kern="1200" cap="none" spc="0" normalizeH="0" baseline="0" noProof="0">
                <a:ln>
                  <a:noFill/>
                </a:ln>
                <a:solidFill>
                  <a:schemeClr val="accent2">
                    <a:lumMod val="75000"/>
                  </a:schemeClr>
                </a:solidFill>
                <a:effectLst/>
                <a:uLnTx/>
                <a:uFillTx/>
                <a:latin typeface="Century Gothic"/>
                <a:ea typeface="微软雅黑"/>
                <a:cs typeface=""/>
              </a:rPr>
              <a:t>CONTENTS</a:t>
            </a:r>
            <a:endParaRPr kumimoji="1" lang="zh-CN" altLang="en-US" sz="4400" b="1" i="0" u="none" strike="noStrike" kern="1200" cap="none" spc="0" normalizeH="0" baseline="0" noProof="0" dirty="0">
              <a:ln>
                <a:noFill/>
              </a:ln>
              <a:solidFill>
                <a:schemeClr val="accent2">
                  <a:lumMod val="75000"/>
                </a:schemeClr>
              </a:solidFill>
              <a:effectLst/>
              <a:uLnTx/>
              <a:uFillTx/>
              <a:latin typeface="Century Gothic"/>
              <a:ea typeface="微软雅黑"/>
              <a:cs typeface=""/>
            </a:endParaRPr>
          </a:p>
        </p:txBody>
      </p:sp>
      <p:sp>
        <p:nvSpPr>
          <p:cNvPr id="25" name="文本占位符 5"/>
          <p:cNvSpPr>
            <a:spLocks noGrp="1"/>
          </p:cNvSpPr>
          <p:nvPr>
            <p:ph type="body" sz="quarter" idx="12" hasCustomPrompt="1"/>
          </p:nvPr>
        </p:nvSpPr>
        <p:spPr>
          <a:xfrm>
            <a:off x="7077075" y="1913421"/>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6" name="文本占位符 5"/>
          <p:cNvSpPr>
            <a:spLocks noGrp="1"/>
          </p:cNvSpPr>
          <p:nvPr>
            <p:ph type="body" sz="quarter" idx="13"/>
          </p:nvPr>
        </p:nvSpPr>
        <p:spPr>
          <a:xfrm>
            <a:off x="7912100" y="201676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27" name="文本占位符 5"/>
          <p:cNvSpPr>
            <a:spLocks noGrp="1"/>
          </p:cNvSpPr>
          <p:nvPr>
            <p:ph type="body" sz="quarter" idx="14" hasCustomPrompt="1"/>
          </p:nvPr>
        </p:nvSpPr>
        <p:spPr>
          <a:xfrm>
            <a:off x="7077075" y="3001814"/>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8" name="文本占位符 5"/>
          <p:cNvSpPr>
            <a:spLocks noGrp="1"/>
          </p:cNvSpPr>
          <p:nvPr>
            <p:ph type="body" sz="quarter" idx="15"/>
          </p:nvPr>
        </p:nvSpPr>
        <p:spPr>
          <a:xfrm>
            <a:off x="7912100" y="3105154"/>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29" name="文本占位符 5"/>
          <p:cNvSpPr>
            <a:spLocks noGrp="1"/>
          </p:cNvSpPr>
          <p:nvPr>
            <p:ph type="body" sz="quarter" idx="16" hasCustomPrompt="1"/>
          </p:nvPr>
        </p:nvSpPr>
        <p:spPr>
          <a:xfrm>
            <a:off x="7077075" y="4090207"/>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30" name="文本占位符 5"/>
          <p:cNvSpPr>
            <a:spLocks noGrp="1"/>
          </p:cNvSpPr>
          <p:nvPr>
            <p:ph type="body" sz="quarter" idx="17"/>
          </p:nvPr>
        </p:nvSpPr>
        <p:spPr>
          <a:xfrm>
            <a:off x="7912100" y="418776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Tree>
    <p:extLst>
      <p:ext uri="{BB962C8B-B14F-4D97-AF65-F5344CB8AC3E}">
        <p14:creationId xmlns:p14="http://schemas.microsoft.com/office/powerpoint/2010/main" val="4121130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4" name="任意形状 23"/>
          <p:cNvSpPr/>
          <p:nvPr userDrawn="1"/>
        </p:nvSpPr>
        <p:spPr>
          <a:xfrm rot="10800000">
            <a:off x="4133850" y="0"/>
            <a:ext cx="8058150" cy="6858001"/>
          </a:xfrm>
          <a:custGeom>
            <a:avLst/>
            <a:gdLst>
              <a:gd name="connsiteX0" fmla="*/ 5118100 w 8058150"/>
              <a:gd name="connsiteY0" fmla="*/ 6858001 h 6858001"/>
              <a:gd name="connsiteX1" fmla="*/ 0 w 8058150"/>
              <a:gd name="connsiteY1" fmla="*/ 6858001 h 6858001"/>
              <a:gd name="connsiteX2" fmla="*/ 0 w 8058150"/>
              <a:gd name="connsiteY2" fmla="*/ 0 h 6858001"/>
              <a:gd name="connsiteX3" fmla="*/ 5118100 w 8058150"/>
              <a:gd name="connsiteY3" fmla="*/ 0 h 6858001"/>
              <a:gd name="connsiteX4" fmla="*/ 8058150 w 8058150"/>
              <a:gd name="connsiteY4" fmla="*/ 6858000 h 6858001"/>
              <a:gd name="connsiteX5" fmla="*/ 5118100 w 8058150"/>
              <a:gd name="connsiteY5"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8150" h="6858001">
                <a:moveTo>
                  <a:pt x="5118100" y="6858001"/>
                </a:moveTo>
                <a:lnTo>
                  <a:pt x="0" y="6858001"/>
                </a:lnTo>
                <a:lnTo>
                  <a:pt x="0" y="0"/>
                </a:lnTo>
                <a:lnTo>
                  <a:pt x="5118100" y="0"/>
                </a:lnTo>
                <a:lnTo>
                  <a:pt x="8058150" y="6858000"/>
                </a:lnTo>
                <a:lnTo>
                  <a:pt x="5118100" y="6858000"/>
                </a:lnTo>
                <a:close/>
              </a:path>
            </a:pathLst>
          </a:custGeom>
          <a:solidFill>
            <a:schemeClr val="accent4"/>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直角三角形 2"/>
          <p:cNvSpPr/>
          <p:nvPr userDrawn="1"/>
        </p:nvSpPr>
        <p:spPr>
          <a:xfrm>
            <a:off x="0" y="5295900"/>
            <a:ext cx="6248400" cy="1562100"/>
          </a:xfrm>
          <a:prstGeom prst="rtTriangle">
            <a:avLst/>
          </a:prstGeom>
          <a:solidFill>
            <a:schemeClr val="accent2"/>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直角三角形 3"/>
          <p:cNvSpPr/>
          <p:nvPr userDrawn="1"/>
        </p:nvSpPr>
        <p:spPr>
          <a:xfrm rot="5400000" flipV="1">
            <a:off x="9753602" y="-927095"/>
            <a:ext cx="1511299" cy="3365498"/>
          </a:xfrm>
          <a:prstGeom prst="rtTriangle">
            <a:avLst/>
          </a:prstGeom>
          <a:solidFill>
            <a:schemeClr val="accent5"/>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占位符 5"/>
          <p:cNvSpPr txBox="1">
            <a:spLocks/>
          </p:cNvSpPr>
          <p:nvPr userDrawn="1"/>
        </p:nvSpPr>
        <p:spPr>
          <a:xfrm>
            <a:off x="909955" y="2016760"/>
            <a:ext cx="3223896" cy="168021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118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11800" b="1" i="0" u="none" strike="noStrike" kern="1200" cap="none" spc="0" normalizeH="0" baseline="0" noProof="0">
                <a:ln>
                  <a:noFill/>
                </a:ln>
                <a:solidFill>
                  <a:schemeClr val="accent2">
                    <a:lumMod val="75000"/>
                  </a:schemeClr>
                </a:solidFill>
                <a:effectLst/>
                <a:uLnTx/>
                <a:uFillTx/>
                <a:latin typeface="Century Gothic"/>
                <a:ea typeface="微软雅黑"/>
                <a:cs typeface=""/>
              </a:rPr>
              <a:t>目录</a:t>
            </a:r>
            <a:endParaRPr kumimoji="1" lang="zh-CN" altLang="en-US" sz="11800" b="1" i="0" u="none" strike="noStrike" kern="1200" cap="none" spc="0" normalizeH="0" baseline="0" noProof="0" dirty="0">
              <a:ln>
                <a:noFill/>
              </a:ln>
              <a:solidFill>
                <a:schemeClr val="accent2">
                  <a:lumMod val="75000"/>
                </a:schemeClr>
              </a:solidFill>
              <a:effectLst/>
              <a:uLnTx/>
              <a:uFillTx/>
              <a:latin typeface="Century Gothic"/>
              <a:ea typeface="微软雅黑"/>
              <a:cs typeface=""/>
            </a:endParaRPr>
          </a:p>
        </p:txBody>
      </p:sp>
      <p:sp>
        <p:nvSpPr>
          <p:cNvPr id="8" name="文本占位符 5"/>
          <p:cNvSpPr txBox="1">
            <a:spLocks/>
          </p:cNvSpPr>
          <p:nvPr userDrawn="1"/>
        </p:nvSpPr>
        <p:spPr>
          <a:xfrm>
            <a:off x="909955" y="3696970"/>
            <a:ext cx="3223896" cy="58293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44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4400" b="1" i="0" u="none" strike="noStrike" kern="1200" cap="none" spc="0" normalizeH="0" baseline="0" noProof="0">
                <a:ln>
                  <a:noFill/>
                </a:ln>
                <a:solidFill>
                  <a:schemeClr val="accent2">
                    <a:lumMod val="75000"/>
                  </a:schemeClr>
                </a:solidFill>
                <a:effectLst/>
                <a:uLnTx/>
                <a:uFillTx/>
                <a:latin typeface="Century Gothic"/>
                <a:ea typeface="微软雅黑"/>
                <a:cs typeface=""/>
              </a:rPr>
              <a:t>CONTENTS</a:t>
            </a:r>
            <a:endParaRPr kumimoji="1" lang="zh-CN" altLang="en-US" sz="4400" b="1" i="0" u="none" strike="noStrike" kern="1200" cap="none" spc="0" normalizeH="0" baseline="0" noProof="0" dirty="0">
              <a:ln>
                <a:noFill/>
              </a:ln>
              <a:solidFill>
                <a:schemeClr val="accent2">
                  <a:lumMod val="75000"/>
                </a:schemeClr>
              </a:solidFill>
              <a:effectLst/>
              <a:uLnTx/>
              <a:uFillTx/>
              <a:latin typeface="Century Gothic"/>
              <a:ea typeface="微软雅黑"/>
              <a:cs typeface=""/>
            </a:endParaRPr>
          </a:p>
        </p:txBody>
      </p:sp>
      <p:sp>
        <p:nvSpPr>
          <p:cNvPr id="25" name="文本占位符 5"/>
          <p:cNvSpPr>
            <a:spLocks noGrp="1"/>
          </p:cNvSpPr>
          <p:nvPr>
            <p:ph type="body" sz="quarter" idx="12" hasCustomPrompt="1"/>
          </p:nvPr>
        </p:nvSpPr>
        <p:spPr>
          <a:xfrm>
            <a:off x="7077075" y="1253021"/>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6" name="文本占位符 5"/>
          <p:cNvSpPr>
            <a:spLocks noGrp="1"/>
          </p:cNvSpPr>
          <p:nvPr>
            <p:ph type="body" sz="quarter" idx="13"/>
          </p:nvPr>
        </p:nvSpPr>
        <p:spPr>
          <a:xfrm>
            <a:off x="7912100" y="135636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27" name="文本占位符 5"/>
          <p:cNvSpPr>
            <a:spLocks noGrp="1"/>
          </p:cNvSpPr>
          <p:nvPr>
            <p:ph type="body" sz="quarter" idx="14" hasCustomPrompt="1"/>
          </p:nvPr>
        </p:nvSpPr>
        <p:spPr>
          <a:xfrm>
            <a:off x="7077075" y="2341414"/>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8" name="文本占位符 5"/>
          <p:cNvSpPr>
            <a:spLocks noGrp="1"/>
          </p:cNvSpPr>
          <p:nvPr>
            <p:ph type="body" sz="quarter" idx="15"/>
          </p:nvPr>
        </p:nvSpPr>
        <p:spPr>
          <a:xfrm>
            <a:off x="7912100" y="2444754"/>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29" name="文本占位符 5"/>
          <p:cNvSpPr>
            <a:spLocks noGrp="1"/>
          </p:cNvSpPr>
          <p:nvPr>
            <p:ph type="body" sz="quarter" idx="16" hasCustomPrompt="1"/>
          </p:nvPr>
        </p:nvSpPr>
        <p:spPr>
          <a:xfrm>
            <a:off x="7077075" y="3429807"/>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30" name="文本占位符 5"/>
          <p:cNvSpPr>
            <a:spLocks noGrp="1"/>
          </p:cNvSpPr>
          <p:nvPr>
            <p:ph type="body" sz="quarter" idx="17"/>
          </p:nvPr>
        </p:nvSpPr>
        <p:spPr>
          <a:xfrm>
            <a:off x="7912100" y="352736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13" name="文本占位符 5"/>
          <p:cNvSpPr>
            <a:spLocks noGrp="1"/>
          </p:cNvSpPr>
          <p:nvPr>
            <p:ph type="body" sz="quarter" idx="18" hasCustomPrompt="1"/>
          </p:nvPr>
        </p:nvSpPr>
        <p:spPr>
          <a:xfrm>
            <a:off x="7077075" y="4621538"/>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14" name="文本占位符 5"/>
          <p:cNvSpPr>
            <a:spLocks noGrp="1"/>
          </p:cNvSpPr>
          <p:nvPr>
            <p:ph type="body" sz="quarter" idx="19"/>
          </p:nvPr>
        </p:nvSpPr>
        <p:spPr>
          <a:xfrm>
            <a:off x="7912100" y="4719091"/>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Tree>
    <p:extLst>
      <p:ext uri="{BB962C8B-B14F-4D97-AF65-F5344CB8AC3E}">
        <p14:creationId xmlns:p14="http://schemas.microsoft.com/office/powerpoint/2010/main" val="2751615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4" name="任意形状 23"/>
          <p:cNvSpPr/>
          <p:nvPr userDrawn="1"/>
        </p:nvSpPr>
        <p:spPr>
          <a:xfrm rot="10800000">
            <a:off x="4133850" y="0"/>
            <a:ext cx="8058150" cy="6858001"/>
          </a:xfrm>
          <a:custGeom>
            <a:avLst/>
            <a:gdLst>
              <a:gd name="connsiteX0" fmla="*/ 5118100 w 8058150"/>
              <a:gd name="connsiteY0" fmla="*/ 6858001 h 6858001"/>
              <a:gd name="connsiteX1" fmla="*/ 0 w 8058150"/>
              <a:gd name="connsiteY1" fmla="*/ 6858001 h 6858001"/>
              <a:gd name="connsiteX2" fmla="*/ 0 w 8058150"/>
              <a:gd name="connsiteY2" fmla="*/ 0 h 6858001"/>
              <a:gd name="connsiteX3" fmla="*/ 5118100 w 8058150"/>
              <a:gd name="connsiteY3" fmla="*/ 0 h 6858001"/>
              <a:gd name="connsiteX4" fmla="*/ 8058150 w 8058150"/>
              <a:gd name="connsiteY4" fmla="*/ 6858000 h 6858001"/>
              <a:gd name="connsiteX5" fmla="*/ 5118100 w 8058150"/>
              <a:gd name="connsiteY5"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8150" h="6858001">
                <a:moveTo>
                  <a:pt x="5118100" y="6858001"/>
                </a:moveTo>
                <a:lnTo>
                  <a:pt x="0" y="6858001"/>
                </a:lnTo>
                <a:lnTo>
                  <a:pt x="0" y="0"/>
                </a:lnTo>
                <a:lnTo>
                  <a:pt x="5118100" y="0"/>
                </a:lnTo>
                <a:lnTo>
                  <a:pt x="8058150" y="6858000"/>
                </a:lnTo>
                <a:lnTo>
                  <a:pt x="5118100" y="6858000"/>
                </a:lnTo>
                <a:close/>
              </a:path>
            </a:pathLst>
          </a:custGeom>
          <a:solidFill>
            <a:schemeClr val="accent4"/>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直角三角形 2"/>
          <p:cNvSpPr/>
          <p:nvPr userDrawn="1"/>
        </p:nvSpPr>
        <p:spPr>
          <a:xfrm>
            <a:off x="0" y="5295900"/>
            <a:ext cx="6248400" cy="1562100"/>
          </a:xfrm>
          <a:prstGeom prst="rtTriangle">
            <a:avLst/>
          </a:prstGeom>
          <a:solidFill>
            <a:schemeClr val="accent2"/>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直角三角形 3"/>
          <p:cNvSpPr/>
          <p:nvPr userDrawn="1"/>
        </p:nvSpPr>
        <p:spPr>
          <a:xfrm rot="5400000" flipV="1">
            <a:off x="9753602" y="-927095"/>
            <a:ext cx="1511299" cy="3365498"/>
          </a:xfrm>
          <a:prstGeom prst="rtTriangle">
            <a:avLst/>
          </a:prstGeom>
          <a:solidFill>
            <a:schemeClr val="accent5"/>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占位符 5"/>
          <p:cNvSpPr txBox="1">
            <a:spLocks/>
          </p:cNvSpPr>
          <p:nvPr userDrawn="1"/>
        </p:nvSpPr>
        <p:spPr>
          <a:xfrm>
            <a:off x="909955" y="2016760"/>
            <a:ext cx="3223896" cy="168021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118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11800" b="1" i="0" u="none" strike="noStrike" kern="1200" cap="none" spc="0" normalizeH="0" baseline="0" noProof="0">
                <a:ln>
                  <a:noFill/>
                </a:ln>
                <a:solidFill>
                  <a:schemeClr val="accent2">
                    <a:lumMod val="75000"/>
                  </a:schemeClr>
                </a:solidFill>
                <a:effectLst/>
                <a:uLnTx/>
                <a:uFillTx/>
                <a:latin typeface="Century Gothic"/>
                <a:ea typeface="微软雅黑"/>
                <a:cs typeface=""/>
              </a:rPr>
              <a:t>目录</a:t>
            </a:r>
            <a:endParaRPr kumimoji="1" lang="zh-CN" altLang="en-US" sz="11800" b="1" i="0" u="none" strike="noStrike" kern="1200" cap="none" spc="0" normalizeH="0" baseline="0" noProof="0" dirty="0">
              <a:ln>
                <a:noFill/>
              </a:ln>
              <a:solidFill>
                <a:schemeClr val="accent2">
                  <a:lumMod val="75000"/>
                </a:schemeClr>
              </a:solidFill>
              <a:effectLst/>
              <a:uLnTx/>
              <a:uFillTx/>
              <a:latin typeface="Century Gothic"/>
              <a:ea typeface="微软雅黑"/>
              <a:cs typeface=""/>
            </a:endParaRPr>
          </a:p>
        </p:txBody>
      </p:sp>
      <p:sp>
        <p:nvSpPr>
          <p:cNvPr id="8" name="文本占位符 5"/>
          <p:cNvSpPr txBox="1">
            <a:spLocks/>
          </p:cNvSpPr>
          <p:nvPr userDrawn="1"/>
        </p:nvSpPr>
        <p:spPr>
          <a:xfrm>
            <a:off x="909955" y="3696970"/>
            <a:ext cx="3223896" cy="58293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44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4400" b="1" i="0" u="none" strike="noStrike" kern="1200" cap="none" spc="0" normalizeH="0" baseline="0" noProof="0">
                <a:ln>
                  <a:noFill/>
                </a:ln>
                <a:solidFill>
                  <a:schemeClr val="accent2">
                    <a:lumMod val="75000"/>
                  </a:schemeClr>
                </a:solidFill>
                <a:effectLst/>
                <a:uLnTx/>
                <a:uFillTx/>
                <a:latin typeface="Century Gothic"/>
                <a:ea typeface="微软雅黑"/>
                <a:cs typeface=""/>
              </a:rPr>
              <a:t>CONTENTS</a:t>
            </a:r>
            <a:endParaRPr kumimoji="1" lang="zh-CN" altLang="en-US" sz="4400" b="1" i="0" u="none" strike="noStrike" kern="1200" cap="none" spc="0" normalizeH="0" baseline="0" noProof="0" dirty="0">
              <a:ln>
                <a:noFill/>
              </a:ln>
              <a:solidFill>
                <a:schemeClr val="accent2">
                  <a:lumMod val="75000"/>
                </a:schemeClr>
              </a:solidFill>
              <a:effectLst/>
              <a:uLnTx/>
              <a:uFillTx/>
              <a:latin typeface="Century Gothic"/>
              <a:ea typeface="微软雅黑"/>
              <a:cs typeface=""/>
            </a:endParaRPr>
          </a:p>
        </p:txBody>
      </p:sp>
      <p:sp>
        <p:nvSpPr>
          <p:cNvPr id="25" name="文本占位符 5"/>
          <p:cNvSpPr>
            <a:spLocks noGrp="1"/>
          </p:cNvSpPr>
          <p:nvPr>
            <p:ph type="body" sz="quarter" idx="12" hasCustomPrompt="1"/>
          </p:nvPr>
        </p:nvSpPr>
        <p:spPr>
          <a:xfrm>
            <a:off x="7077075" y="1253021"/>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6" name="文本占位符 5"/>
          <p:cNvSpPr>
            <a:spLocks noGrp="1"/>
          </p:cNvSpPr>
          <p:nvPr>
            <p:ph type="body" sz="quarter" idx="13"/>
          </p:nvPr>
        </p:nvSpPr>
        <p:spPr>
          <a:xfrm>
            <a:off x="7912100" y="135636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27" name="文本占位符 5"/>
          <p:cNvSpPr>
            <a:spLocks noGrp="1"/>
          </p:cNvSpPr>
          <p:nvPr>
            <p:ph type="body" sz="quarter" idx="14" hasCustomPrompt="1"/>
          </p:nvPr>
        </p:nvSpPr>
        <p:spPr>
          <a:xfrm>
            <a:off x="7077075" y="2087097"/>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8" name="文本占位符 5"/>
          <p:cNvSpPr>
            <a:spLocks noGrp="1"/>
          </p:cNvSpPr>
          <p:nvPr>
            <p:ph type="body" sz="quarter" idx="15"/>
          </p:nvPr>
        </p:nvSpPr>
        <p:spPr>
          <a:xfrm>
            <a:off x="7912100" y="2190437"/>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15" name="文本占位符 5"/>
          <p:cNvSpPr>
            <a:spLocks noGrp="1"/>
          </p:cNvSpPr>
          <p:nvPr>
            <p:ph type="body" sz="quarter" idx="16" hasCustomPrompt="1"/>
          </p:nvPr>
        </p:nvSpPr>
        <p:spPr>
          <a:xfrm>
            <a:off x="7077075" y="2843851"/>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16" name="文本占位符 5"/>
          <p:cNvSpPr>
            <a:spLocks noGrp="1"/>
          </p:cNvSpPr>
          <p:nvPr>
            <p:ph type="body" sz="quarter" idx="17"/>
          </p:nvPr>
        </p:nvSpPr>
        <p:spPr>
          <a:xfrm>
            <a:off x="7912100" y="294719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17" name="文本占位符 5"/>
          <p:cNvSpPr>
            <a:spLocks noGrp="1"/>
          </p:cNvSpPr>
          <p:nvPr>
            <p:ph type="body" sz="quarter" idx="18" hasCustomPrompt="1"/>
          </p:nvPr>
        </p:nvSpPr>
        <p:spPr>
          <a:xfrm>
            <a:off x="7077075" y="3677927"/>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18" name="文本占位符 5"/>
          <p:cNvSpPr>
            <a:spLocks noGrp="1"/>
          </p:cNvSpPr>
          <p:nvPr>
            <p:ph type="body" sz="quarter" idx="19"/>
          </p:nvPr>
        </p:nvSpPr>
        <p:spPr>
          <a:xfrm>
            <a:off x="7912100" y="3781267"/>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19" name="文本占位符 5"/>
          <p:cNvSpPr>
            <a:spLocks noGrp="1"/>
          </p:cNvSpPr>
          <p:nvPr>
            <p:ph type="body" sz="quarter" idx="20" hasCustomPrompt="1"/>
          </p:nvPr>
        </p:nvSpPr>
        <p:spPr>
          <a:xfrm>
            <a:off x="7077075" y="4512003"/>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0" name="文本占位符 5"/>
          <p:cNvSpPr>
            <a:spLocks noGrp="1"/>
          </p:cNvSpPr>
          <p:nvPr>
            <p:ph type="body" sz="quarter" idx="21"/>
          </p:nvPr>
        </p:nvSpPr>
        <p:spPr>
          <a:xfrm>
            <a:off x="7912100" y="4615343"/>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Tree>
    <p:extLst>
      <p:ext uri="{BB962C8B-B14F-4D97-AF65-F5344CB8AC3E}">
        <p14:creationId xmlns:p14="http://schemas.microsoft.com/office/powerpoint/2010/main" val="1157303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4" name="任意形状 23"/>
          <p:cNvSpPr/>
          <p:nvPr userDrawn="1"/>
        </p:nvSpPr>
        <p:spPr>
          <a:xfrm rot="10800000">
            <a:off x="4133850" y="0"/>
            <a:ext cx="8058150" cy="6858001"/>
          </a:xfrm>
          <a:custGeom>
            <a:avLst/>
            <a:gdLst>
              <a:gd name="connsiteX0" fmla="*/ 5118100 w 8058150"/>
              <a:gd name="connsiteY0" fmla="*/ 6858001 h 6858001"/>
              <a:gd name="connsiteX1" fmla="*/ 0 w 8058150"/>
              <a:gd name="connsiteY1" fmla="*/ 6858001 h 6858001"/>
              <a:gd name="connsiteX2" fmla="*/ 0 w 8058150"/>
              <a:gd name="connsiteY2" fmla="*/ 0 h 6858001"/>
              <a:gd name="connsiteX3" fmla="*/ 5118100 w 8058150"/>
              <a:gd name="connsiteY3" fmla="*/ 0 h 6858001"/>
              <a:gd name="connsiteX4" fmla="*/ 8058150 w 8058150"/>
              <a:gd name="connsiteY4" fmla="*/ 6858000 h 6858001"/>
              <a:gd name="connsiteX5" fmla="*/ 5118100 w 8058150"/>
              <a:gd name="connsiteY5"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8150" h="6858001">
                <a:moveTo>
                  <a:pt x="5118100" y="6858001"/>
                </a:moveTo>
                <a:lnTo>
                  <a:pt x="0" y="6858001"/>
                </a:lnTo>
                <a:lnTo>
                  <a:pt x="0" y="0"/>
                </a:lnTo>
                <a:lnTo>
                  <a:pt x="5118100" y="0"/>
                </a:lnTo>
                <a:lnTo>
                  <a:pt x="8058150" y="6858000"/>
                </a:lnTo>
                <a:lnTo>
                  <a:pt x="5118100" y="6858000"/>
                </a:lnTo>
                <a:close/>
              </a:path>
            </a:pathLst>
          </a:custGeom>
          <a:solidFill>
            <a:schemeClr val="accent4"/>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直角三角形 2"/>
          <p:cNvSpPr/>
          <p:nvPr userDrawn="1"/>
        </p:nvSpPr>
        <p:spPr>
          <a:xfrm>
            <a:off x="0" y="5295900"/>
            <a:ext cx="6248400" cy="1562100"/>
          </a:xfrm>
          <a:prstGeom prst="rtTriangle">
            <a:avLst/>
          </a:prstGeom>
          <a:solidFill>
            <a:schemeClr val="accent2"/>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直角三角形 3"/>
          <p:cNvSpPr/>
          <p:nvPr userDrawn="1"/>
        </p:nvSpPr>
        <p:spPr>
          <a:xfrm rot="5400000" flipV="1">
            <a:off x="9753602" y="-927095"/>
            <a:ext cx="1511299" cy="3365498"/>
          </a:xfrm>
          <a:prstGeom prst="rtTriangle">
            <a:avLst/>
          </a:prstGeom>
          <a:solidFill>
            <a:schemeClr val="accent5"/>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占位符 5"/>
          <p:cNvSpPr txBox="1">
            <a:spLocks/>
          </p:cNvSpPr>
          <p:nvPr userDrawn="1"/>
        </p:nvSpPr>
        <p:spPr>
          <a:xfrm>
            <a:off x="909955" y="2016760"/>
            <a:ext cx="3223896" cy="168021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118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11800" b="1" i="0" u="none" strike="noStrike" kern="1200" cap="none" spc="0" normalizeH="0" baseline="0" noProof="0">
                <a:ln>
                  <a:noFill/>
                </a:ln>
                <a:solidFill>
                  <a:schemeClr val="accent2">
                    <a:lumMod val="75000"/>
                  </a:schemeClr>
                </a:solidFill>
                <a:effectLst/>
                <a:uLnTx/>
                <a:uFillTx/>
                <a:latin typeface="Century Gothic"/>
                <a:ea typeface="微软雅黑"/>
                <a:cs typeface=""/>
              </a:rPr>
              <a:t>目录</a:t>
            </a:r>
            <a:endParaRPr kumimoji="1" lang="zh-CN" altLang="en-US" sz="11800" b="1" i="0" u="none" strike="noStrike" kern="1200" cap="none" spc="0" normalizeH="0" baseline="0" noProof="0" dirty="0">
              <a:ln>
                <a:noFill/>
              </a:ln>
              <a:solidFill>
                <a:schemeClr val="accent2">
                  <a:lumMod val="75000"/>
                </a:schemeClr>
              </a:solidFill>
              <a:effectLst/>
              <a:uLnTx/>
              <a:uFillTx/>
              <a:latin typeface="Century Gothic"/>
              <a:ea typeface="微软雅黑"/>
              <a:cs typeface=""/>
            </a:endParaRPr>
          </a:p>
        </p:txBody>
      </p:sp>
      <p:sp>
        <p:nvSpPr>
          <p:cNvPr id="8" name="文本占位符 5"/>
          <p:cNvSpPr txBox="1">
            <a:spLocks/>
          </p:cNvSpPr>
          <p:nvPr userDrawn="1"/>
        </p:nvSpPr>
        <p:spPr>
          <a:xfrm>
            <a:off x="909955" y="3696970"/>
            <a:ext cx="3223896" cy="58293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44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4400" b="1" i="0" u="none" strike="noStrike" kern="1200" cap="none" spc="0" normalizeH="0" baseline="0" noProof="0">
                <a:ln>
                  <a:noFill/>
                </a:ln>
                <a:solidFill>
                  <a:schemeClr val="accent2">
                    <a:lumMod val="75000"/>
                  </a:schemeClr>
                </a:solidFill>
                <a:effectLst/>
                <a:uLnTx/>
                <a:uFillTx/>
                <a:latin typeface="Century Gothic"/>
                <a:ea typeface="微软雅黑"/>
                <a:cs typeface=""/>
              </a:rPr>
              <a:t>CONTENTS</a:t>
            </a:r>
            <a:endParaRPr kumimoji="1" lang="zh-CN" altLang="en-US" sz="4400" b="1" i="0" u="none" strike="noStrike" kern="1200" cap="none" spc="0" normalizeH="0" baseline="0" noProof="0" dirty="0">
              <a:ln>
                <a:noFill/>
              </a:ln>
              <a:solidFill>
                <a:schemeClr val="accent2">
                  <a:lumMod val="75000"/>
                </a:schemeClr>
              </a:solidFill>
              <a:effectLst/>
              <a:uLnTx/>
              <a:uFillTx/>
              <a:latin typeface="Century Gothic"/>
              <a:ea typeface="微软雅黑"/>
              <a:cs typeface=""/>
            </a:endParaRPr>
          </a:p>
        </p:txBody>
      </p:sp>
      <p:sp>
        <p:nvSpPr>
          <p:cNvPr id="25" name="文本占位符 5"/>
          <p:cNvSpPr>
            <a:spLocks noGrp="1"/>
          </p:cNvSpPr>
          <p:nvPr>
            <p:ph type="body" sz="quarter" idx="12" hasCustomPrompt="1"/>
          </p:nvPr>
        </p:nvSpPr>
        <p:spPr>
          <a:xfrm>
            <a:off x="7077075" y="1151421"/>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6" name="文本占位符 5"/>
          <p:cNvSpPr>
            <a:spLocks noGrp="1"/>
          </p:cNvSpPr>
          <p:nvPr>
            <p:ph type="body" sz="quarter" idx="13"/>
          </p:nvPr>
        </p:nvSpPr>
        <p:spPr>
          <a:xfrm>
            <a:off x="7912100" y="125476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27" name="文本占位符 5"/>
          <p:cNvSpPr>
            <a:spLocks noGrp="1"/>
          </p:cNvSpPr>
          <p:nvPr>
            <p:ph type="body" sz="quarter" idx="14" hasCustomPrompt="1"/>
          </p:nvPr>
        </p:nvSpPr>
        <p:spPr>
          <a:xfrm>
            <a:off x="7077075" y="1985497"/>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8" name="文本占位符 5"/>
          <p:cNvSpPr>
            <a:spLocks noGrp="1"/>
          </p:cNvSpPr>
          <p:nvPr>
            <p:ph type="body" sz="quarter" idx="15"/>
          </p:nvPr>
        </p:nvSpPr>
        <p:spPr>
          <a:xfrm>
            <a:off x="7912100" y="2088837"/>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15" name="文本占位符 5"/>
          <p:cNvSpPr>
            <a:spLocks noGrp="1"/>
          </p:cNvSpPr>
          <p:nvPr>
            <p:ph type="body" sz="quarter" idx="16" hasCustomPrompt="1"/>
          </p:nvPr>
        </p:nvSpPr>
        <p:spPr>
          <a:xfrm>
            <a:off x="7077075" y="2742251"/>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16" name="文本占位符 5"/>
          <p:cNvSpPr>
            <a:spLocks noGrp="1"/>
          </p:cNvSpPr>
          <p:nvPr>
            <p:ph type="body" sz="quarter" idx="17"/>
          </p:nvPr>
        </p:nvSpPr>
        <p:spPr>
          <a:xfrm>
            <a:off x="7912100" y="284559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17" name="文本占位符 5"/>
          <p:cNvSpPr>
            <a:spLocks noGrp="1"/>
          </p:cNvSpPr>
          <p:nvPr>
            <p:ph type="body" sz="quarter" idx="18" hasCustomPrompt="1"/>
          </p:nvPr>
        </p:nvSpPr>
        <p:spPr>
          <a:xfrm>
            <a:off x="7077075" y="3576327"/>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18" name="文本占位符 5"/>
          <p:cNvSpPr>
            <a:spLocks noGrp="1"/>
          </p:cNvSpPr>
          <p:nvPr>
            <p:ph type="body" sz="quarter" idx="19"/>
          </p:nvPr>
        </p:nvSpPr>
        <p:spPr>
          <a:xfrm>
            <a:off x="7912100" y="3679667"/>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19" name="文本占位符 5"/>
          <p:cNvSpPr>
            <a:spLocks noGrp="1"/>
          </p:cNvSpPr>
          <p:nvPr>
            <p:ph type="body" sz="quarter" idx="20" hasCustomPrompt="1"/>
          </p:nvPr>
        </p:nvSpPr>
        <p:spPr>
          <a:xfrm>
            <a:off x="7077075" y="4410403"/>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0" name="文本占位符 5"/>
          <p:cNvSpPr>
            <a:spLocks noGrp="1"/>
          </p:cNvSpPr>
          <p:nvPr>
            <p:ph type="body" sz="quarter" idx="21"/>
          </p:nvPr>
        </p:nvSpPr>
        <p:spPr>
          <a:xfrm>
            <a:off x="7912100" y="4513743"/>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21" name="文本占位符 5"/>
          <p:cNvSpPr>
            <a:spLocks noGrp="1"/>
          </p:cNvSpPr>
          <p:nvPr>
            <p:ph type="body" sz="quarter" idx="22" hasCustomPrompt="1"/>
          </p:nvPr>
        </p:nvSpPr>
        <p:spPr>
          <a:xfrm>
            <a:off x="7077075" y="5244479"/>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2" name="文本占位符 5"/>
          <p:cNvSpPr>
            <a:spLocks noGrp="1"/>
          </p:cNvSpPr>
          <p:nvPr>
            <p:ph type="body" sz="quarter" idx="23"/>
          </p:nvPr>
        </p:nvSpPr>
        <p:spPr>
          <a:xfrm>
            <a:off x="7912100" y="5347819"/>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Tree>
    <p:extLst>
      <p:ext uri="{BB962C8B-B14F-4D97-AF65-F5344CB8AC3E}">
        <p14:creationId xmlns:p14="http://schemas.microsoft.com/office/powerpoint/2010/main" val="755100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1474236"/>
            <a:ext cx="4735484" cy="3844213"/>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30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4966996" y="1474235"/>
            <a:ext cx="6696270" cy="3844213"/>
          </a:xfrm>
          <a:prstGeom prst="rect">
            <a:avLst/>
          </a:prstGeom>
          <a:noFill/>
        </p:spPr>
        <p:txBody>
          <a:bodyPr anchor="t"/>
          <a:lstStyle>
            <a:lvl1pPr marL="0" indent="0">
              <a:lnSpc>
                <a:spcPct val="100000"/>
              </a:lnSpc>
              <a:buNone/>
              <a:defRPr sz="100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extLst>
      <p:ext uri="{BB962C8B-B14F-4D97-AF65-F5344CB8AC3E}">
        <p14:creationId xmlns:p14="http://schemas.microsoft.com/office/powerpoint/2010/main" val="581193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副标题页_2">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1474236"/>
            <a:ext cx="4735484" cy="3844213"/>
          </a:xfrm>
          <a:prstGeom prst="rect">
            <a:avLst/>
          </a:prstGeom>
          <a:solidFill>
            <a:schemeClr val="accent2">
              <a:lumMod val="75000"/>
            </a:schemeClr>
          </a:solidFill>
          <a:effectLst>
            <a:outerShdw blurRad="88900" sx="102000" sy="102000" algn="ctr" rotWithShape="0">
              <a:prstClr val="black">
                <a:alpha val="25000"/>
              </a:prstClr>
            </a:outerShdw>
          </a:effectLst>
        </p:spPr>
        <p:txBody>
          <a:bodyPr anchor="ctr"/>
          <a:lstStyle>
            <a:lvl1pPr marL="0" indent="0">
              <a:buNone/>
              <a:defRPr sz="30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4966996" y="1474235"/>
            <a:ext cx="6696270" cy="3844213"/>
          </a:xfrm>
          <a:prstGeom prst="rect">
            <a:avLst/>
          </a:prstGeom>
          <a:noFill/>
        </p:spPr>
        <p:txBody>
          <a:bodyPr anchor="t"/>
          <a:lstStyle>
            <a:lvl1pPr marL="0" indent="0">
              <a:lnSpc>
                <a:spcPct val="100000"/>
              </a:lnSpc>
              <a:buNone/>
              <a:defRPr sz="10000" b="1">
                <a:solidFill>
                  <a:schemeClr val="accent2">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extLst>
      <p:ext uri="{BB962C8B-B14F-4D97-AF65-F5344CB8AC3E}">
        <p14:creationId xmlns:p14="http://schemas.microsoft.com/office/powerpoint/2010/main" val="3596122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副标题页_3">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1474236"/>
            <a:ext cx="4735484" cy="3844213"/>
          </a:xfrm>
          <a:prstGeom prst="rect">
            <a:avLst/>
          </a:prstGeom>
          <a:solidFill>
            <a:schemeClr val="accent3"/>
          </a:solidFill>
          <a:effectLst>
            <a:outerShdw blurRad="88900" sx="102000" sy="102000" algn="ctr" rotWithShape="0">
              <a:prstClr val="black">
                <a:alpha val="25000"/>
              </a:prstClr>
            </a:outerShdw>
          </a:effectLst>
        </p:spPr>
        <p:txBody>
          <a:bodyPr anchor="ctr"/>
          <a:lstStyle>
            <a:lvl1pPr marL="0" indent="0">
              <a:buNone/>
              <a:defRPr sz="30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4966996" y="1474235"/>
            <a:ext cx="6696270" cy="3844213"/>
          </a:xfrm>
          <a:prstGeom prst="rect">
            <a:avLst/>
          </a:prstGeom>
          <a:noFill/>
        </p:spPr>
        <p:txBody>
          <a:bodyPr anchor="t"/>
          <a:lstStyle>
            <a:lvl1pPr marL="0" indent="0">
              <a:lnSpc>
                <a:spcPct val="100000"/>
              </a:lnSpc>
              <a:buNone/>
              <a:defRPr sz="10000" b="1">
                <a:solidFill>
                  <a:schemeClr val="accent3"/>
                </a:solidFill>
                <a:effectLst>
                  <a:outerShdw blurRad="88900" sx="102000" sy="102000" algn="ctr" rotWithShape="0">
                    <a:prstClr val="black">
                      <a:alpha val="25000"/>
                    </a:prstClr>
                  </a:outerShdw>
                </a:effectLst>
              </a:defRPr>
            </a:lvl1pPr>
          </a:lstStyle>
          <a:p>
            <a:pPr lvl="0"/>
            <a:endParaRPr kumimoji="1" lang="zh-CN" altLang="en-US" dirty="0"/>
          </a:p>
        </p:txBody>
      </p:sp>
    </p:spTree>
    <p:extLst>
      <p:ext uri="{BB962C8B-B14F-4D97-AF65-F5344CB8AC3E}">
        <p14:creationId xmlns:p14="http://schemas.microsoft.com/office/powerpoint/2010/main" val="2292025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副标题页_4">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1474236"/>
            <a:ext cx="4735484" cy="3844213"/>
          </a:xfrm>
          <a:prstGeom prst="rect">
            <a:avLst/>
          </a:prstGeom>
          <a:solidFill>
            <a:schemeClr val="accent4"/>
          </a:solidFill>
          <a:effectLst>
            <a:outerShdw blurRad="88900" sx="102000" sy="102000" algn="ctr" rotWithShape="0">
              <a:prstClr val="black">
                <a:alpha val="25000"/>
              </a:prstClr>
            </a:outerShdw>
          </a:effectLst>
        </p:spPr>
        <p:txBody>
          <a:bodyPr anchor="ctr"/>
          <a:lstStyle>
            <a:lvl1pPr marL="0" indent="0">
              <a:buNone/>
              <a:defRPr sz="30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4966996" y="1474235"/>
            <a:ext cx="6696270" cy="3844213"/>
          </a:xfrm>
          <a:prstGeom prst="rect">
            <a:avLst/>
          </a:prstGeom>
          <a:noFill/>
        </p:spPr>
        <p:txBody>
          <a:bodyPr anchor="t"/>
          <a:lstStyle>
            <a:lvl1pPr marL="0" indent="0">
              <a:lnSpc>
                <a:spcPct val="100000"/>
              </a:lnSpc>
              <a:buNone/>
              <a:defRPr sz="10000" b="1">
                <a:solidFill>
                  <a:schemeClr val="accent4"/>
                </a:solidFill>
                <a:effectLst>
                  <a:outerShdw blurRad="88900" sx="102000" sy="102000" algn="ctr" rotWithShape="0">
                    <a:prstClr val="black">
                      <a:alpha val="25000"/>
                    </a:prstClr>
                  </a:outerShdw>
                </a:effectLst>
              </a:defRPr>
            </a:lvl1pPr>
          </a:lstStyle>
          <a:p>
            <a:pPr lvl="0"/>
            <a:endParaRPr kumimoji="1" lang="zh-CN" altLang="en-US" dirty="0"/>
          </a:p>
        </p:txBody>
      </p:sp>
    </p:spTree>
    <p:extLst>
      <p:ext uri="{BB962C8B-B14F-4D97-AF65-F5344CB8AC3E}">
        <p14:creationId xmlns:p14="http://schemas.microsoft.com/office/powerpoint/2010/main" val="240883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9744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w70024@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hyperlink" Target="https://reurl.cc/Y1K9Ma"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hyperlink" Target="https://reurl.cc/8GxWmb"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hyperlink" Target="mailto:w70024@gmail.com"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7.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17.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hyperlink" Target="https://reurl.cc/20RDq9" TargetMode="External"/><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480768" y="1570620"/>
            <a:ext cx="9277340" cy="3065930"/>
          </a:xfrm>
        </p:spPr>
        <p:txBody>
          <a:bodyPr/>
          <a:lstStyle/>
          <a:p>
            <a:pPr marL="857250" indent="-857250" algn="just">
              <a:lnSpc>
                <a:spcPct val="100000"/>
              </a:lnSpc>
              <a:buFont typeface="Arial" panose="020B0604020202020204" pitchFamily="34" charset="0"/>
              <a:buChar char="•"/>
            </a:pPr>
            <a:r>
              <a:rPr kumimoji="1" lang="en-US" altLang="zh-TW" sz="3000" dirty="0">
                <a:solidFill>
                  <a:srgbClr val="FF0000"/>
                </a:solidFill>
                <a:latin typeface="微軟正黑體" panose="020B0604030504040204" pitchFamily="34" charset="-120"/>
                <a:ea typeface="微軟正黑體" panose="020B0604030504040204" pitchFamily="34" charset="-120"/>
              </a:rPr>
              <a:t>Matplotlib</a:t>
            </a:r>
          </a:p>
          <a:p>
            <a:pPr marL="857250" indent="-857250" algn="just">
              <a:lnSpc>
                <a:spcPct val="100000"/>
              </a:lnSpc>
              <a:buFont typeface="Arial" panose="020B0604020202020204" pitchFamily="34" charset="0"/>
              <a:buChar char="•"/>
            </a:pPr>
            <a:r>
              <a:rPr kumimoji="1" lang="en-US" altLang="zh-TW" sz="3000" dirty="0">
                <a:solidFill>
                  <a:srgbClr val="FF0000"/>
                </a:solidFill>
                <a:latin typeface="微軟正黑體" panose="020B0604030504040204" pitchFamily="34" charset="-120"/>
                <a:ea typeface="微軟正黑體" panose="020B0604030504040204" pitchFamily="34" charset="-120"/>
              </a:rPr>
              <a:t>Plotting with Pandas</a:t>
            </a:r>
          </a:p>
          <a:p>
            <a:pPr marL="857250" indent="-857250" algn="just">
              <a:lnSpc>
                <a:spcPct val="100000"/>
              </a:lnSpc>
              <a:buFont typeface="Arial" panose="020B0604020202020204" pitchFamily="34" charset="0"/>
              <a:buChar char="•"/>
            </a:pPr>
            <a:r>
              <a:rPr kumimoji="1" lang="en-US" altLang="zh-TW" sz="3000" dirty="0">
                <a:solidFill>
                  <a:srgbClr val="FF0000"/>
                </a:solidFill>
                <a:latin typeface="微軟正黑體" panose="020B0604030504040204" pitchFamily="34" charset="-120"/>
                <a:ea typeface="微軟正黑體" panose="020B0604030504040204" pitchFamily="34" charset="-120"/>
              </a:rPr>
              <a:t>Seaborn</a:t>
            </a:r>
          </a:p>
          <a:p>
            <a:pPr algn="just">
              <a:lnSpc>
                <a:spcPct val="100000"/>
              </a:lnSpc>
            </a:pPr>
            <a:endParaRPr kumimoji="1" lang="en-US" altLang="zh-TW" sz="3000" dirty="0">
              <a:solidFill>
                <a:schemeClr val="tx1"/>
              </a:solidFill>
              <a:latin typeface="微軟正黑體" panose="020B0604030504040204" pitchFamily="34" charset="-120"/>
              <a:ea typeface="微軟正黑體" panose="020B0604030504040204" pitchFamily="34" charset="-120"/>
            </a:endParaRPr>
          </a:p>
          <a:p>
            <a:pPr marL="857250" indent="-857250" algn="just">
              <a:lnSpc>
                <a:spcPct val="100000"/>
              </a:lnSpc>
              <a:buFont typeface="Arial" panose="020B0604020202020204" pitchFamily="34" charset="0"/>
              <a:buChar char="•"/>
            </a:pPr>
            <a:r>
              <a:rPr kumimoji="1" lang="en-US" altLang="zh-TW" sz="3000" dirty="0">
                <a:solidFill>
                  <a:schemeClr val="tx1"/>
                </a:solidFill>
                <a:latin typeface="微軟正黑體" panose="020B0604030504040204" pitchFamily="34" charset="-120"/>
                <a:ea typeface="微軟正黑體" panose="020B0604030504040204" pitchFamily="34" charset="-120"/>
              </a:rPr>
              <a:t>HTML &amp; CSS (</a:t>
            </a:r>
            <a:r>
              <a:rPr kumimoji="1" lang="zh-TW" altLang="en-US" sz="3000" dirty="0">
                <a:solidFill>
                  <a:schemeClr val="tx1"/>
                </a:solidFill>
                <a:latin typeface="微軟正黑體" panose="020B0604030504040204" pitchFamily="34" charset="-120"/>
                <a:ea typeface="微軟正黑體" panose="020B0604030504040204" pitchFamily="34" charset="-120"/>
              </a:rPr>
              <a:t>基本概念</a:t>
            </a:r>
            <a:r>
              <a:rPr kumimoji="1" lang="en-US" altLang="zh-TW" sz="3000" dirty="0">
                <a:solidFill>
                  <a:schemeClr val="tx1"/>
                </a:solidFill>
                <a:latin typeface="微軟正黑體" panose="020B0604030504040204" pitchFamily="34" charset="-120"/>
                <a:ea typeface="微軟正黑體" panose="020B0604030504040204" pitchFamily="34" charset="-120"/>
              </a:rPr>
              <a:t>)</a:t>
            </a:r>
          </a:p>
          <a:p>
            <a:pPr marL="857250" indent="-857250" algn="just">
              <a:lnSpc>
                <a:spcPct val="100000"/>
              </a:lnSpc>
              <a:buFont typeface="Arial" panose="020B0604020202020204" pitchFamily="34" charset="0"/>
              <a:buChar char="•"/>
            </a:pPr>
            <a:r>
              <a:rPr kumimoji="1" lang="zh-TW" altLang="en-US" sz="3000" dirty="0">
                <a:solidFill>
                  <a:schemeClr val="tx1"/>
                </a:solidFill>
                <a:latin typeface="微軟正黑體" panose="020B0604030504040204" pitchFamily="34" charset="-120"/>
                <a:ea typeface="微軟正黑體" panose="020B0604030504040204" pitchFamily="34" charset="-120"/>
              </a:rPr>
              <a:t>網頁爬蟲</a:t>
            </a:r>
            <a:endParaRPr kumimoji="1" lang="en-US" altLang="zh-TW" sz="3000" dirty="0">
              <a:solidFill>
                <a:schemeClr val="tx1"/>
              </a:solidFill>
              <a:latin typeface="微軟正黑體" panose="020B0604030504040204" pitchFamily="34" charset="-120"/>
              <a:ea typeface="微軟正黑體" panose="020B0604030504040204" pitchFamily="34" charset="-120"/>
            </a:endParaRPr>
          </a:p>
        </p:txBody>
      </p:sp>
      <p:sp>
        <p:nvSpPr>
          <p:cNvPr id="5" name="文本占位符 4"/>
          <p:cNvSpPr>
            <a:spLocks noGrp="1"/>
          </p:cNvSpPr>
          <p:nvPr>
            <p:ph type="body" sz="quarter" idx="13"/>
          </p:nvPr>
        </p:nvSpPr>
        <p:spPr>
          <a:xfrm>
            <a:off x="1753339" y="4935912"/>
            <a:ext cx="5109845" cy="1511877"/>
          </a:xfrm>
        </p:spPr>
        <p:txBody>
          <a:bodyPr/>
          <a:lstStyle/>
          <a:p>
            <a:pPr marL="0" indent="0">
              <a:buNone/>
            </a:pPr>
            <a:r>
              <a:rPr lang="zh-TW" altLang="en-US" sz="2400" dirty="0">
                <a:latin typeface="微軟正黑體" panose="020B0604030504040204" pitchFamily="34" charset="-120"/>
                <a:ea typeface="微軟正黑體" panose="020B0604030504040204" pitchFamily="34" charset="-120"/>
              </a:rPr>
              <a:t>講師：方聖瑋</a:t>
            </a:r>
            <a:r>
              <a:rPr lang="en-US" altLang="zh-TW" sz="2400" dirty="0">
                <a:latin typeface="微軟正黑體" panose="020B0604030504040204" pitchFamily="34" charset="-120"/>
                <a:ea typeface="微軟正黑體" panose="020B0604030504040204" pitchFamily="34" charset="-120"/>
              </a:rPr>
              <a:t>(Willy Fang)</a:t>
            </a:r>
          </a:p>
          <a:p>
            <a:pPr marL="0" indent="0">
              <a:buNone/>
            </a:pPr>
            <a:r>
              <a:rPr lang="en-US" altLang="zh-TW" sz="2400" dirty="0">
                <a:latin typeface="微軟正黑體" panose="020B0604030504040204" pitchFamily="34" charset="-120"/>
                <a:ea typeface="微軟正黑體" panose="020B0604030504040204" pitchFamily="34" charset="-120"/>
              </a:rPr>
              <a:t>Email: </a:t>
            </a:r>
            <a:r>
              <a:rPr lang="en-US" altLang="zh-TW" sz="2400" dirty="0">
                <a:latin typeface="微軟正黑體" panose="020B0604030504040204" pitchFamily="34" charset="-120"/>
                <a:ea typeface="微軟正黑體" panose="020B0604030504040204" pitchFamily="34" charset="-120"/>
                <a:hlinkClick r:id="rId3"/>
              </a:rPr>
              <a:t>w70024@gmail.com</a:t>
            </a:r>
            <a:endParaRPr lang="en-US" altLang="zh-TW" sz="2400" dirty="0">
              <a:latin typeface="微軟正黑體" panose="020B0604030504040204" pitchFamily="34" charset="-120"/>
              <a:ea typeface="微軟正黑體" panose="020B0604030504040204" pitchFamily="34" charset="-120"/>
            </a:endParaRPr>
          </a:p>
          <a:p>
            <a:pPr marL="0" indent="0">
              <a:buNone/>
            </a:pPr>
            <a:r>
              <a:rPr lang="zh-TW" altLang="en-US" sz="2400" dirty="0">
                <a:latin typeface="微軟正黑體" panose="020B0604030504040204" pitchFamily="34" charset="-120"/>
                <a:ea typeface="微軟正黑體" panose="020B0604030504040204" pitchFamily="34" charset="-120"/>
              </a:rPr>
              <a:t>國立中央大學</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資管所管理組</a:t>
            </a:r>
            <a:endParaRPr lang="en-US" altLang="zh-TW" sz="2400" dirty="0">
              <a:latin typeface="微軟正黑體" panose="020B0604030504040204" pitchFamily="34" charset="-120"/>
              <a:ea typeface="微軟正黑體" panose="020B0604030504040204" pitchFamily="34" charset="-120"/>
            </a:endParaRPr>
          </a:p>
        </p:txBody>
      </p:sp>
      <p:sp>
        <p:nvSpPr>
          <p:cNvPr id="4" name="文本占位符 1">
            <a:extLst>
              <a:ext uri="{FF2B5EF4-FFF2-40B4-BE49-F238E27FC236}">
                <a16:creationId xmlns:a16="http://schemas.microsoft.com/office/drawing/2014/main" id="{57BCBE6F-6A96-42C3-BCFE-C4BC7AED3792}"/>
              </a:ext>
            </a:extLst>
          </p:cNvPr>
          <p:cNvSpPr txBox="1">
            <a:spLocks/>
          </p:cNvSpPr>
          <p:nvPr/>
        </p:nvSpPr>
        <p:spPr>
          <a:xfrm>
            <a:off x="1288463" y="664040"/>
            <a:ext cx="10150246" cy="834708"/>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4800" b="1" kern="1200">
                <a:solidFill>
                  <a:schemeClr val="accent2">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TW" altLang="en-US" sz="3600" b="1"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下午場</a:t>
            </a:r>
            <a:r>
              <a:rPr kumimoji="1" lang="en-US" altLang="zh-TW" sz="3600" b="1"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Outline</a:t>
            </a:r>
          </a:p>
        </p:txBody>
      </p:sp>
    </p:spTree>
    <p:extLst>
      <p:ext uri="{BB962C8B-B14F-4D97-AF65-F5344CB8AC3E}">
        <p14:creationId xmlns:p14="http://schemas.microsoft.com/office/powerpoint/2010/main" val="11967287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710363" y="642512"/>
            <a:ext cx="10515599" cy="652366"/>
          </a:xfrm>
        </p:spPr>
        <p:txBody>
          <a:bodyPr/>
          <a:lstStyle/>
          <a:p>
            <a:pPr algn="ctr"/>
            <a:r>
              <a:rPr kumimoji="1" lang="en-US" altLang="zh-TW" sz="5400" dirty="0">
                <a:effectLst/>
                <a:latin typeface="微軟正黑體" panose="020B0604030504040204" pitchFamily="34" charset="-120"/>
                <a:ea typeface="微軟正黑體" panose="020B0604030504040204" pitchFamily="34" charset="-120"/>
              </a:rPr>
              <a:t>1.3 Setting the title, </a:t>
            </a:r>
            <a:br>
              <a:rPr kumimoji="1" lang="en-US" altLang="zh-TW" sz="5400" dirty="0">
                <a:effectLst/>
                <a:latin typeface="微軟正黑體" panose="020B0604030504040204" pitchFamily="34" charset="-120"/>
                <a:ea typeface="微軟正黑體" panose="020B0604030504040204" pitchFamily="34" charset="-120"/>
              </a:rPr>
            </a:br>
            <a:r>
              <a:rPr kumimoji="1" lang="en-US" altLang="zh-TW" sz="5400" dirty="0">
                <a:effectLst/>
                <a:latin typeface="微軟正黑體" panose="020B0604030504040204" pitchFamily="34" charset="-120"/>
                <a:ea typeface="微軟正黑體" panose="020B0604030504040204" pitchFamily="34" charset="-120"/>
              </a:rPr>
              <a:t>axis labels, ticks, and </a:t>
            </a:r>
            <a:r>
              <a:rPr kumimoji="1" lang="en-US" altLang="zh-TW" sz="5400" dirty="0" err="1">
                <a:effectLst/>
                <a:latin typeface="微軟正黑體" panose="020B0604030504040204" pitchFamily="34" charset="-120"/>
                <a:ea typeface="微軟正黑體" panose="020B0604030504040204" pitchFamily="34" charset="-120"/>
              </a:rPr>
              <a:t>ticklabels</a:t>
            </a:r>
            <a:endParaRPr kumimoji="1" lang="en-US" altLang="zh-TW" sz="5400" dirty="0">
              <a:effectLst/>
              <a:latin typeface="微軟正黑體" panose="020B0604030504040204" pitchFamily="34" charset="-120"/>
              <a:ea typeface="微軟正黑體" panose="020B0604030504040204" pitchFamily="34" charset="-120"/>
            </a:endParaRP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36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微軟正黑體" panose="020B0604030504040204" pitchFamily="34" charset="-120"/>
                  <a:ea typeface="微軟正黑體" panose="020B0604030504040204" pitchFamily="34" charset="-120"/>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pic>
        <p:nvPicPr>
          <p:cNvPr id="2" name="圖片 1">
            <a:extLst>
              <a:ext uri="{FF2B5EF4-FFF2-40B4-BE49-F238E27FC236}">
                <a16:creationId xmlns:a16="http://schemas.microsoft.com/office/drawing/2014/main" id="{AD0C6412-2154-42CD-AAA9-A2C4EE14A207}"/>
              </a:ext>
            </a:extLst>
          </p:cNvPr>
          <p:cNvPicPr>
            <a:picLocks noChangeAspect="1"/>
          </p:cNvPicPr>
          <p:nvPr/>
        </p:nvPicPr>
        <p:blipFill>
          <a:blip r:embed="rId3"/>
          <a:stretch>
            <a:fillRect/>
          </a:stretch>
        </p:blipFill>
        <p:spPr>
          <a:xfrm>
            <a:off x="367003" y="2917924"/>
            <a:ext cx="9776055" cy="3403855"/>
          </a:xfrm>
          <a:prstGeom prst="rect">
            <a:avLst/>
          </a:prstGeom>
        </p:spPr>
      </p:pic>
      <p:pic>
        <p:nvPicPr>
          <p:cNvPr id="19" name="圖片 18">
            <a:extLst>
              <a:ext uri="{FF2B5EF4-FFF2-40B4-BE49-F238E27FC236}">
                <a16:creationId xmlns:a16="http://schemas.microsoft.com/office/drawing/2014/main" id="{10A80C83-5B5D-48C1-9D16-C325BB951084}"/>
              </a:ext>
            </a:extLst>
          </p:cNvPr>
          <p:cNvPicPr>
            <a:picLocks noChangeAspect="1"/>
          </p:cNvPicPr>
          <p:nvPr/>
        </p:nvPicPr>
        <p:blipFill>
          <a:blip r:embed="rId4"/>
          <a:stretch>
            <a:fillRect/>
          </a:stretch>
        </p:blipFill>
        <p:spPr>
          <a:xfrm>
            <a:off x="8934520" y="2316706"/>
            <a:ext cx="2949479" cy="2632668"/>
          </a:xfrm>
          <a:prstGeom prst="rect">
            <a:avLst/>
          </a:prstGeom>
        </p:spPr>
      </p:pic>
      <p:sp>
        <p:nvSpPr>
          <p:cNvPr id="20" name="矩形 19">
            <a:extLst>
              <a:ext uri="{FF2B5EF4-FFF2-40B4-BE49-F238E27FC236}">
                <a16:creationId xmlns:a16="http://schemas.microsoft.com/office/drawing/2014/main" id="{62DA21AE-AD53-4581-8B14-C21D6FDD9276}"/>
              </a:ext>
            </a:extLst>
          </p:cNvPr>
          <p:cNvSpPr/>
          <p:nvPr/>
        </p:nvSpPr>
        <p:spPr>
          <a:xfrm>
            <a:off x="6606913" y="1765503"/>
            <a:ext cx="5277086" cy="369332"/>
          </a:xfrm>
          <a:prstGeom prst="rect">
            <a:avLst/>
          </a:prstGeom>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5"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參數設定：設置標題、軸標籤、刻度以及刻度標籤</a:t>
            </a:r>
            <a:endParaRPr kumimoji="0" lang="zh-TW" altLang="en-US" sz="1800" b="1" i="0" u="none" strike="noStrike" kern="1200" cap="none" spc="0" normalizeH="0" baseline="0" noProof="0" dirty="0">
              <a:ln>
                <a:noFill/>
              </a:ln>
              <a:solidFill>
                <a:srgbClr val="000000"/>
              </a:solidFill>
              <a:effectLst/>
              <a:uLnTx/>
              <a:uFillTx/>
              <a:latin typeface="Century Gothic"/>
              <a:ea typeface="微软雅黑"/>
              <a:cs typeface="+mn-cs"/>
            </a:endParaRPr>
          </a:p>
        </p:txBody>
      </p:sp>
      <p:cxnSp>
        <p:nvCxnSpPr>
          <p:cNvPr id="18" name="直線接點 17">
            <a:extLst>
              <a:ext uri="{FF2B5EF4-FFF2-40B4-BE49-F238E27FC236}">
                <a16:creationId xmlns:a16="http://schemas.microsoft.com/office/drawing/2014/main" id="{F3DAB600-26CE-48B2-A3B4-333B593D34CC}"/>
              </a:ext>
            </a:extLst>
          </p:cNvPr>
          <p:cNvCxnSpPr>
            <a:cxnSpLocks/>
          </p:cNvCxnSpPr>
          <p:nvPr/>
        </p:nvCxnSpPr>
        <p:spPr>
          <a:xfrm>
            <a:off x="2024588" y="4672403"/>
            <a:ext cx="50969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09C16F5C-8DA3-4592-90C3-7EF7C065A4EE}"/>
              </a:ext>
            </a:extLst>
          </p:cNvPr>
          <p:cNvCxnSpPr>
            <a:cxnSpLocks/>
          </p:cNvCxnSpPr>
          <p:nvPr/>
        </p:nvCxnSpPr>
        <p:spPr>
          <a:xfrm>
            <a:off x="2198503" y="5362684"/>
            <a:ext cx="7849139"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C6E08AC0-C168-431E-ACEC-12DCA4A1606C}"/>
              </a:ext>
            </a:extLst>
          </p:cNvPr>
          <p:cNvCxnSpPr>
            <a:cxnSpLocks/>
          </p:cNvCxnSpPr>
          <p:nvPr/>
        </p:nvCxnSpPr>
        <p:spPr>
          <a:xfrm>
            <a:off x="877105" y="6009936"/>
            <a:ext cx="132139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B04CC420-255E-4083-BCB7-04E2C8D0D738}"/>
              </a:ext>
            </a:extLst>
          </p:cNvPr>
          <p:cNvCxnSpPr>
            <a:cxnSpLocks/>
          </p:cNvCxnSpPr>
          <p:nvPr/>
        </p:nvCxnSpPr>
        <p:spPr>
          <a:xfrm>
            <a:off x="878897" y="6345216"/>
            <a:ext cx="141248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線接點 23">
            <a:extLst>
              <a:ext uri="{FF2B5EF4-FFF2-40B4-BE49-F238E27FC236}">
                <a16:creationId xmlns:a16="http://schemas.microsoft.com/office/drawing/2014/main" id="{27B1ECD8-A0BD-492B-B468-D6D20D65E21A}"/>
              </a:ext>
            </a:extLst>
          </p:cNvPr>
          <p:cNvCxnSpPr>
            <a:cxnSpLocks/>
          </p:cNvCxnSpPr>
          <p:nvPr/>
        </p:nvCxnSpPr>
        <p:spPr>
          <a:xfrm>
            <a:off x="4418164" y="5635211"/>
            <a:ext cx="4209469"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43964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710363" y="507046"/>
            <a:ext cx="10515599" cy="652366"/>
          </a:xfrm>
        </p:spPr>
        <p:txBody>
          <a:bodyPr/>
          <a:lstStyle/>
          <a:p>
            <a:pPr algn="ctr"/>
            <a:r>
              <a:rPr kumimoji="1" lang="en-US" altLang="zh-TW" sz="5400" dirty="0">
                <a:effectLst/>
                <a:latin typeface="微軟正黑體" panose="020B0604030504040204" pitchFamily="34" charset="-120"/>
                <a:ea typeface="微軟正黑體" panose="020B0604030504040204" pitchFamily="34" charset="-120"/>
              </a:rPr>
              <a:t>1.4 Annotations and </a:t>
            </a:r>
            <a:br>
              <a:rPr kumimoji="1" lang="en-US" altLang="zh-TW" sz="5400" dirty="0">
                <a:effectLst/>
                <a:latin typeface="微軟正黑體" panose="020B0604030504040204" pitchFamily="34" charset="-120"/>
                <a:ea typeface="微軟正黑體" panose="020B0604030504040204" pitchFamily="34" charset="-120"/>
              </a:rPr>
            </a:br>
            <a:r>
              <a:rPr kumimoji="1" lang="en-US" altLang="zh-TW" sz="5400" dirty="0">
                <a:effectLst/>
                <a:latin typeface="微軟正黑體" panose="020B0604030504040204" pitchFamily="34" charset="-120"/>
                <a:ea typeface="微軟正黑體" panose="020B0604030504040204" pitchFamily="34" charset="-120"/>
              </a:rPr>
              <a:t>Drawing on a</a:t>
            </a:r>
            <a:r>
              <a:rPr kumimoji="1" lang="zh-TW" altLang="en-US" sz="5400" dirty="0">
                <a:effectLst/>
                <a:latin typeface="微軟正黑體" panose="020B0604030504040204" pitchFamily="34" charset="-120"/>
                <a:ea typeface="微軟正黑體" panose="020B0604030504040204" pitchFamily="34" charset="-120"/>
              </a:rPr>
              <a:t> </a:t>
            </a:r>
            <a:r>
              <a:rPr kumimoji="1" lang="en-US" altLang="zh-TW" sz="5400" dirty="0">
                <a:effectLst/>
                <a:latin typeface="微軟正黑體" panose="020B0604030504040204" pitchFamily="34" charset="-120"/>
                <a:ea typeface="微軟正黑體" panose="020B0604030504040204" pitchFamily="34" charset="-120"/>
              </a:rPr>
              <a:t>Subplot</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36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微軟正黑體" panose="020B0604030504040204" pitchFamily="34" charset="-120"/>
                  <a:ea typeface="微軟正黑體" panose="020B0604030504040204" pitchFamily="34" charset="-120"/>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18" name="Content Placeholder 9">
            <a:extLst>
              <a:ext uri="{FF2B5EF4-FFF2-40B4-BE49-F238E27FC236}">
                <a16:creationId xmlns:a16="http://schemas.microsoft.com/office/drawing/2014/main" id="{1B98E950-4B64-48C5-813E-FE23820D6BE5}"/>
              </a:ext>
            </a:extLst>
          </p:cNvPr>
          <p:cNvSpPr txBox="1">
            <a:spLocks/>
          </p:cNvSpPr>
          <p:nvPr/>
        </p:nvSpPr>
        <p:spPr>
          <a:xfrm>
            <a:off x="533896" y="1741491"/>
            <a:ext cx="10515600" cy="405401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TW" altLang="en-US" sz="32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Calibri" panose="020F0502020204030204" pitchFamily="34" charset="0"/>
              </a:rPr>
              <a:t>實例：匯入標準普爾</a:t>
            </a:r>
            <a:r>
              <a:rPr kumimoji="0" lang="en-US" altLang="zh-TW" sz="32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Calibri" panose="020F0502020204030204" pitchFamily="34" charset="0"/>
              </a:rPr>
              <a:t>500</a:t>
            </a:r>
            <a:r>
              <a:rPr kumimoji="0" lang="zh-TW" altLang="en-US" sz="32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Calibri" panose="020F0502020204030204" pitchFamily="34" charset="0"/>
              </a:rPr>
              <a:t>指數</a:t>
            </a:r>
            <a:r>
              <a:rPr kumimoji="0" lang="en-US" altLang="zh-TW" sz="32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Calibri" panose="020F0502020204030204" pitchFamily="34" charset="0"/>
              </a:rPr>
              <a:t>(SPX)</a:t>
            </a:r>
            <a:r>
              <a:rPr kumimoji="0" lang="zh-TW" altLang="en-US" sz="32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Calibri" panose="020F0502020204030204" pitchFamily="34" charset="0"/>
              </a:rPr>
              <a:t>資料繪製折線圖，並標註</a:t>
            </a:r>
            <a:r>
              <a:rPr kumimoji="0" lang="en-US" altLang="zh-TW" sz="32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Calibri" panose="020F0502020204030204" pitchFamily="34" charset="0"/>
              </a:rPr>
              <a:t>2008~2009</a:t>
            </a:r>
            <a:r>
              <a:rPr kumimoji="0" lang="zh-TW" altLang="en-US" sz="32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Calibri" panose="020F0502020204030204" pitchFamily="34" charset="0"/>
              </a:rPr>
              <a:t>金融危機期間所發生事件的日期</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kumimoji="0" lang="zh-TW" altLang="en-US" sz="32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Calibri" panose="020F0502020204030204" pitchFamily="34" charset="0"/>
            </a:endParaRPr>
          </a:p>
        </p:txBody>
      </p:sp>
      <p:pic>
        <p:nvPicPr>
          <p:cNvPr id="2" name="圖片 1">
            <a:extLst>
              <a:ext uri="{FF2B5EF4-FFF2-40B4-BE49-F238E27FC236}">
                <a16:creationId xmlns:a16="http://schemas.microsoft.com/office/drawing/2014/main" id="{81702216-FE34-49C4-BDE8-FAA26F3A0BC7}"/>
              </a:ext>
            </a:extLst>
          </p:cNvPr>
          <p:cNvPicPr>
            <a:picLocks noChangeAspect="1"/>
          </p:cNvPicPr>
          <p:nvPr/>
        </p:nvPicPr>
        <p:blipFill>
          <a:blip r:embed="rId3"/>
          <a:stretch>
            <a:fillRect/>
          </a:stretch>
        </p:blipFill>
        <p:spPr>
          <a:xfrm>
            <a:off x="221883" y="3429000"/>
            <a:ext cx="11748233" cy="1693806"/>
          </a:xfrm>
          <a:prstGeom prst="rect">
            <a:avLst/>
          </a:prstGeom>
        </p:spPr>
      </p:pic>
      <p:sp>
        <p:nvSpPr>
          <p:cNvPr id="19" name="矩形 18">
            <a:extLst>
              <a:ext uri="{FF2B5EF4-FFF2-40B4-BE49-F238E27FC236}">
                <a16:creationId xmlns:a16="http://schemas.microsoft.com/office/drawing/2014/main" id="{C5EE4AD4-1289-489D-BA8D-C4D42C9F39E6}"/>
              </a:ext>
            </a:extLst>
          </p:cNvPr>
          <p:cNvSpPr/>
          <p:nvPr/>
        </p:nvSpPr>
        <p:spPr>
          <a:xfrm>
            <a:off x="9599807" y="1517049"/>
            <a:ext cx="2267929" cy="369332"/>
          </a:xfrm>
          <a:prstGeom prst="rect">
            <a:avLst/>
          </a:prstGeom>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5"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參數設定：設置註解</a:t>
            </a:r>
            <a:endParaRPr kumimoji="0" lang="zh-TW" altLang="en-US" sz="1800" b="1" i="0" u="none" strike="noStrike" kern="1200" cap="none" spc="0" normalizeH="0" baseline="0" noProof="0" dirty="0">
              <a:ln>
                <a:noFill/>
              </a:ln>
              <a:solidFill>
                <a:srgbClr val="000000"/>
              </a:solidFill>
              <a:effectLst/>
              <a:uLnTx/>
              <a:uFillTx/>
              <a:latin typeface="Century Gothic"/>
              <a:ea typeface="微软雅黑"/>
              <a:cs typeface="+mn-cs"/>
            </a:endParaRPr>
          </a:p>
        </p:txBody>
      </p:sp>
      <p:cxnSp>
        <p:nvCxnSpPr>
          <p:cNvPr id="20" name="直線接點 19">
            <a:extLst>
              <a:ext uri="{FF2B5EF4-FFF2-40B4-BE49-F238E27FC236}">
                <a16:creationId xmlns:a16="http://schemas.microsoft.com/office/drawing/2014/main" id="{73FB564F-E31B-4C0C-9EBA-041D852DE1AF}"/>
              </a:ext>
            </a:extLst>
          </p:cNvPr>
          <p:cNvCxnSpPr>
            <a:cxnSpLocks/>
          </p:cNvCxnSpPr>
          <p:nvPr/>
        </p:nvCxnSpPr>
        <p:spPr>
          <a:xfrm>
            <a:off x="683468" y="3718558"/>
            <a:ext cx="1188363"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495891F2-86C6-4BF4-85E2-68DEBCF71F85}"/>
              </a:ext>
            </a:extLst>
          </p:cNvPr>
          <p:cNvSpPr/>
          <p:nvPr/>
        </p:nvSpPr>
        <p:spPr>
          <a:xfrm>
            <a:off x="3550687" y="5564676"/>
            <a:ext cx="5090624" cy="461665"/>
          </a:xfrm>
          <a:prstGeom prst="rect">
            <a:avLst/>
          </a:prstGeom>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5"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資料集：</a:t>
            </a:r>
            <a:r>
              <a:rPr kumimoji="0" lang="en-US" altLang="zh-TW" sz="2400" b="1" i="0" u="none" strike="noStrike" kern="1200" cap="none" spc="5"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hlinkClick r:id="rId4"/>
              </a:rPr>
              <a:t>https://reurl.cc/Y1K9Ma</a:t>
            </a:r>
            <a:r>
              <a:rPr kumimoji="0" lang="zh-TW" altLang="en-US" sz="2400" b="1" i="0" u="none" strike="noStrike" kern="1200" cap="none" spc="5"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 </a:t>
            </a:r>
            <a:endParaRPr kumimoji="0" lang="en-US" altLang="zh-TW" sz="2400" b="1" i="0" u="none" strike="noStrike" kern="1200" cap="none" spc="5"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p:txBody>
      </p:sp>
      <p:sp>
        <p:nvSpPr>
          <p:cNvPr id="23" name="矩形 22">
            <a:extLst>
              <a:ext uri="{FF2B5EF4-FFF2-40B4-BE49-F238E27FC236}">
                <a16:creationId xmlns:a16="http://schemas.microsoft.com/office/drawing/2014/main" id="{1A552C67-A293-415A-BCBE-2E44C8791E87}"/>
              </a:ext>
            </a:extLst>
          </p:cNvPr>
          <p:cNvSpPr/>
          <p:nvPr/>
        </p:nvSpPr>
        <p:spPr>
          <a:xfrm>
            <a:off x="10733071" y="49385"/>
            <a:ext cx="1387239" cy="400110"/>
          </a:xfrm>
          <a:prstGeom prst="rect">
            <a:avLst/>
          </a:prstGeom>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TW" sz="2000" b="1" i="0" u="none" strike="noStrike" kern="1200" cap="none" spc="5"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Appendix</a:t>
            </a:r>
            <a:endParaRPr kumimoji="0" lang="zh-TW" altLang="en-US" sz="2000" b="1" i="0" u="none" strike="noStrike" kern="1200" cap="none" spc="0" normalizeH="0" baseline="0" noProof="0" dirty="0">
              <a:ln>
                <a:noFill/>
              </a:ln>
              <a:solidFill>
                <a:srgbClr val="FF0000"/>
              </a:solidFill>
              <a:effectLst/>
              <a:uLnTx/>
              <a:uFillTx/>
              <a:latin typeface="Century Gothic"/>
              <a:ea typeface="微软雅黑"/>
              <a:cs typeface="+mn-cs"/>
            </a:endParaRPr>
          </a:p>
        </p:txBody>
      </p:sp>
    </p:spTree>
    <p:extLst>
      <p:ext uri="{BB962C8B-B14F-4D97-AF65-F5344CB8AC3E}">
        <p14:creationId xmlns:p14="http://schemas.microsoft.com/office/powerpoint/2010/main" val="3105042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710363" y="507046"/>
            <a:ext cx="10515599" cy="652366"/>
          </a:xfrm>
        </p:spPr>
        <p:txBody>
          <a:bodyPr/>
          <a:lstStyle/>
          <a:p>
            <a:pPr algn="ctr"/>
            <a:r>
              <a:rPr kumimoji="1" lang="en-US" altLang="zh-TW" sz="5400" dirty="0">
                <a:effectLst/>
                <a:latin typeface="微軟正黑體" panose="020B0604030504040204" pitchFamily="34" charset="-120"/>
                <a:ea typeface="微軟正黑體" panose="020B0604030504040204" pitchFamily="34" charset="-120"/>
              </a:rPr>
              <a:t>1.4 Annotations and </a:t>
            </a:r>
            <a:br>
              <a:rPr kumimoji="1" lang="en-US" altLang="zh-TW" sz="5400" dirty="0">
                <a:effectLst/>
                <a:latin typeface="微軟正黑體" panose="020B0604030504040204" pitchFamily="34" charset="-120"/>
                <a:ea typeface="微軟正黑體" panose="020B0604030504040204" pitchFamily="34" charset="-120"/>
              </a:rPr>
            </a:br>
            <a:r>
              <a:rPr kumimoji="1" lang="en-US" altLang="zh-TW" sz="5400" dirty="0">
                <a:effectLst/>
                <a:latin typeface="微軟正黑體" panose="020B0604030504040204" pitchFamily="34" charset="-120"/>
                <a:ea typeface="微軟正黑體" panose="020B0604030504040204" pitchFamily="34" charset="-120"/>
              </a:rPr>
              <a:t>Drawing on a</a:t>
            </a:r>
            <a:r>
              <a:rPr kumimoji="1" lang="zh-TW" altLang="en-US" sz="5400" dirty="0">
                <a:effectLst/>
                <a:latin typeface="微軟正黑體" panose="020B0604030504040204" pitchFamily="34" charset="-120"/>
                <a:ea typeface="微軟正黑體" panose="020B0604030504040204" pitchFamily="34" charset="-120"/>
              </a:rPr>
              <a:t> </a:t>
            </a:r>
            <a:r>
              <a:rPr kumimoji="1" lang="en-US" altLang="zh-TW" sz="5400" dirty="0">
                <a:effectLst/>
                <a:latin typeface="微軟正黑體" panose="020B0604030504040204" pitchFamily="34" charset="-120"/>
                <a:ea typeface="微軟正黑體" panose="020B0604030504040204" pitchFamily="34" charset="-120"/>
              </a:rPr>
              <a:t>Subplot</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36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微軟正黑體" panose="020B0604030504040204" pitchFamily="34" charset="-120"/>
                  <a:ea typeface="微軟正黑體" panose="020B0604030504040204" pitchFamily="34" charset="-120"/>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18" name="Content Placeholder 9">
            <a:extLst>
              <a:ext uri="{FF2B5EF4-FFF2-40B4-BE49-F238E27FC236}">
                <a16:creationId xmlns:a16="http://schemas.microsoft.com/office/drawing/2014/main" id="{1B98E950-4B64-48C5-813E-FE23820D6BE5}"/>
              </a:ext>
            </a:extLst>
          </p:cNvPr>
          <p:cNvSpPr txBox="1">
            <a:spLocks/>
          </p:cNvSpPr>
          <p:nvPr/>
        </p:nvSpPr>
        <p:spPr>
          <a:xfrm>
            <a:off x="533896" y="1741491"/>
            <a:ext cx="10515600" cy="405401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0" lang="zh-TW" altLang="en-US" sz="32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Calibri" panose="020F0502020204030204" pitchFamily="34" charset="0"/>
            </a:endParaRPr>
          </a:p>
        </p:txBody>
      </p:sp>
      <p:pic>
        <p:nvPicPr>
          <p:cNvPr id="2" name="圖片 1">
            <a:extLst>
              <a:ext uri="{FF2B5EF4-FFF2-40B4-BE49-F238E27FC236}">
                <a16:creationId xmlns:a16="http://schemas.microsoft.com/office/drawing/2014/main" id="{9FC2429D-1C4B-45AA-B4C3-E20E67D8E028}"/>
              </a:ext>
            </a:extLst>
          </p:cNvPr>
          <p:cNvPicPr>
            <a:picLocks noChangeAspect="1"/>
          </p:cNvPicPr>
          <p:nvPr/>
        </p:nvPicPr>
        <p:blipFill>
          <a:blip r:embed="rId3"/>
          <a:stretch>
            <a:fillRect/>
          </a:stretch>
        </p:blipFill>
        <p:spPr>
          <a:xfrm>
            <a:off x="2731171" y="1799042"/>
            <a:ext cx="6473981" cy="4354104"/>
          </a:xfrm>
          <a:prstGeom prst="rect">
            <a:avLst/>
          </a:prstGeom>
        </p:spPr>
      </p:pic>
      <p:sp>
        <p:nvSpPr>
          <p:cNvPr id="20" name="矩形 19">
            <a:extLst>
              <a:ext uri="{FF2B5EF4-FFF2-40B4-BE49-F238E27FC236}">
                <a16:creationId xmlns:a16="http://schemas.microsoft.com/office/drawing/2014/main" id="{FB842109-8D65-47D7-A88A-BF5A5DF46612}"/>
              </a:ext>
            </a:extLst>
          </p:cNvPr>
          <p:cNvSpPr/>
          <p:nvPr/>
        </p:nvSpPr>
        <p:spPr>
          <a:xfrm>
            <a:off x="10733071" y="49385"/>
            <a:ext cx="1387239" cy="400110"/>
          </a:xfrm>
          <a:prstGeom prst="rect">
            <a:avLst/>
          </a:prstGeom>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TW" sz="2000" b="1" i="0" u="none" strike="noStrike" kern="1200" cap="none" spc="5"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Appendix</a:t>
            </a:r>
            <a:endParaRPr kumimoji="0" lang="zh-TW" altLang="en-US" sz="2000" b="1" i="0" u="none" strike="noStrike" kern="1200" cap="none" spc="0" normalizeH="0" baseline="0" noProof="0" dirty="0">
              <a:ln>
                <a:noFill/>
              </a:ln>
              <a:solidFill>
                <a:srgbClr val="FF0000"/>
              </a:solidFill>
              <a:effectLst/>
              <a:uLnTx/>
              <a:uFillTx/>
              <a:latin typeface="Century Gothic"/>
              <a:ea typeface="微软雅黑"/>
              <a:cs typeface="+mn-cs"/>
            </a:endParaRPr>
          </a:p>
        </p:txBody>
      </p:sp>
    </p:spTree>
    <p:extLst>
      <p:ext uri="{BB962C8B-B14F-4D97-AF65-F5344CB8AC3E}">
        <p14:creationId xmlns:p14="http://schemas.microsoft.com/office/powerpoint/2010/main" val="2278919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710363" y="507046"/>
            <a:ext cx="10515599" cy="652366"/>
          </a:xfrm>
        </p:spPr>
        <p:txBody>
          <a:bodyPr/>
          <a:lstStyle/>
          <a:p>
            <a:pPr algn="ctr"/>
            <a:r>
              <a:rPr kumimoji="1" lang="en-US" altLang="zh-TW" sz="5400" dirty="0">
                <a:effectLst/>
                <a:latin typeface="微軟正黑體" panose="020B0604030504040204" pitchFamily="34" charset="-120"/>
                <a:ea typeface="微軟正黑體" panose="020B0604030504040204" pitchFamily="34" charset="-120"/>
              </a:rPr>
              <a:t>1.4 Annotations and </a:t>
            </a:r>
            <a:br>
              <a:rPr kumimoji="1" lang="en-US" altLang="zh-TW" sz="5400" dirty="0">
                <a:effectLst/>
                <a:latin typeface="微軟正黑體" panose="020B0604030504040204" pitchFamily="34" charset="-120"/>
                <a:ea typeface="微軟正黑體" panose="020B0604030504040204" pitchFamily="34" charset="-120"/>
              </a:rPr>
            </a:br>
            <a:r>
              <a:rPr kumimoji="1" lang="en-US" altLang="zh-TW" sz="5400" dirty="0">
                <a:effectLst/>
                <a:latin typeface="微軟正黑體" panose="020B0604030504040204" pitchFamily="34" charset="-120"/>
                <a:ea typeface="微軟正黑體" panose="020B0604030504040204" pitchFamily="34" charset="-120"/>
              </a:rPr>
              <a:t>Drawing on a</a:t>
            </a:r>
            <a:r>
              <a:rPr kumimoji="1" lang="zh-TW" altLang="en-US" sz="5400" dirty="0">
                <a:effectLst/>
                <a:latin typeface="微軟正黑體" panose="020B0604030504040204" pitchFamily="34" charset="-120"/>
                <a:ea typeface="微軟正黑體" panose="020B0604030504040204" pitchFamily="34" charset="-120"/>
              </a:rPr>
              <a:t> </a:t>
            </a:r>
            <a:r>
              <a:rPr kumimoji="1" lang="en-US" altLang="zh-TW" sz="5400" dirty="0">
                <a:effectLst/>
                <a:latin typeface="微軟正黑體" panose="020B0604030504040204" pitchFamily="34" charset="-120"/>
                <a:ea typeface="微軟正黑體" panose="020B0604030504040204" pitchFamily="34" charset="-120"/>
              </a:rPr>
              <a:t>Subplot</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36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微軟正黑體" panose="020B0604030504040204" pitchFamily="34" charset="-120"/>
                  <a:ea typeface="微軟正黑體" panose="020B0604030504040204" pitchFamily="34" charset="-120"/>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18" name="Content Placeholder 9">
            <a:extLst>
              <a:ext uri="{FF2B5EF4-FFF2-40B4-BE49-F238E27FC236}">
                <a16:creationId xmlns:a16="http://schemas.microsoft.com/office/drawing/2014/main" id="{1B98E950-4B64-48C5-813E-FE23820D6BE5}"/>
              </a:ext>
            </a:extLst>
          </p:cNvPr>
          <p:cNvSpPr txBox="1">
            <a:spLocks/>
          </p:cNvSpPr>
          <p:nvPr/>
        </p:nvSpPr>
        <p:spPr>
          <a:xfrm>
            <a:off x="533896" y="1741491"/>
            <a:ext cx="10515600" cy="405401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TW" altLang="en-US" sz="32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Calibri" panose="020F0502020204030204" pitchFamily="34" charset="0"/>
              </a:rPr>
              <a:t>可以通過</a:t>
            </a:r>
            <a:r>
              <a:rPr kumimoji="0" lang="en-US" altLang="zh-TW" sz="3200" b="0" i="0" u="none" strike="noStrike" kern="1200" cap="none" spc="0" normalizeH="0" baseline="0" noProof="0" dirty="0" err="1">
                <a:ln>
                  <a:noFill/>
                </a:ln>
                <a:solidFill>
                  <a:srgbClr val="000000"/>
                </a:solidFill>
                <a:effectLst/>
                <a:uLnTx/>
                <a:uFillTx/>
                <a:latin typeface="微軟正黑體" panose="020B0604030504040204" pitchFamily="34" charset="-120"/>
                <a:ea typeface="微軟正黑體" panose="020B0604030504040204" pitchFamily="34" charset="-120"/>
                <a:cs typeface="Calibri" panose="020F0502020204030204" pitchFamily="34" charset="0"/>
              </a:rPr>
              <a:t>add_patch</a:t>
            </a:r>
            <a:r>
              <a:rPr kumimoji="0" lang="zh-TW" altLang="en-US" sz="32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Calibri" panose="020F0502020204030204" pitchFamily="34" charset="0"/>
              </a:rPr>
              <a:t>函數添加一些常見圖形</a:t>
            </a:r>
          </a:p>
        </p:txBody>
      </p:sp>
      <p:pic>
        <p:nvPicPr>
          <p:cNvPr id="2" name="圖片 1">
            <a:extLst>
              <a:ext uri="{FF2B5EF4-FFF2-40B4-BE49-F238E27FC236}">
                <a16:creationId xmlns:a16="http://schemas.microsoft.com/office/drawing/2014/main" id="{6AE1D4C7-F137-4690-86F6-6D7242724D52}"/>
              </a:ext>
            </a:extLst>
          </p:cNvPr>
          <p:cNvPicPr>
            <a:picLocks noChangeAspect="1"/>
          </p:cNvPicPr>
          <p:nvPr/>
        </p:nvPicPr>
        <p:blipFill>
          <a:blip r:embed="rId3"/>
          <a:stretch>
            <a:fillRect/>
          </a:stretch>
        </p:blipFill>
        <p:spPr>
          <a:xfrm>
            <a:off x="2129526" y="2473406"/>
            <a:ext cx="7804696" cy="3829271"/>
          </a:xfrm>
          <a:prstGeom prst="rect">
            <a:avLst/>
          </a:prstGeom>
        </p:spPr>
      </p:pic>
    </p:spTree>
    <p:extLst>
      <p:ext uri="{BB962C8B-B14F-4D97-AF65-F5344CB8AC3E}">
        <p14:creationId xmlns:p14="http://schemas.microsoft.com/office/powerpoint/2010/main" val="3306857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710363" y="507046"/>
            <a:ext cx="10515599" cy="652366"/>
          </a:xfrm>
        </p:spPr>
        <p:txBody>
          <a:bodyPr/>
          <a:lstStyle/>
          <a:p>
            <a:pPr algn="ctr"/>
            <a:r>
              <a:rPr kumimoji="1" lang="en-US" altLang="zh-TW" sz="5400" dirty="0">
                <a:effectLst/>
                <a:latin typeface="微軟正黑體" panose="020B0604030504040204" pitchFamily="34" charset="-120"/>
                <a:ea typeface="微軟正黑體" panose="020B0604030504040204" pitchFamily="34" charset="-120"/>
              </a:rPr>
              <a:t>1.5 Saving Plots to File </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36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微軟正黑體" panose="020B0604030504040204" pitchFamily="34" charset="-120"/>
                  <a:ea typeface="微軟正黑體" panose="020B0604030504040204" pitchFamily="34" charset="-120"/>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pic>
        <p:nvPicPr>
          <p:cNvPr id="2" name="圖片 1">
            <a:extLst>
              <a:ext uri="{FF2B5EF4-FFF2-40B4-BE49-F238E27FC236}">
                <a16:creationId xmlns:a16="http://schemas.microsoft.com/office/drawing/2014/main" id="{6FA22D85-0524-48DE-8EEC-156447E8BBF6}"/>
              </a:ext>
            </a:extLst>
          </p:cNvPr>
          <p:cNvPicPr>
            <a:picLocks noChangeAspect="1"/>
          </p:cNvPicPr>
          <p:nvPr/>
        </p:nvPicPr>
        <p:blipFill>
          <a:blip r:embed="rId3"/>
          <a:stretch>
            <a:fillRect/>
          </a:stretch>
        </p:blipFill>
        <p:spPr>
          <a:xfrm>
            <a:off x="553897" y="2444797"/>
            <a:ext cx="11084205" cy="1765958"/>
          </a:xfrm>
          <a:prstGeom prst="rect">
            <a:avLst/>
          </a:prstGeom>
        </p:spPr>
      </p:pic>
      <p:sp>
        <p:nvSpPr>
          <p:cNvPr id="19" name="矩形 18">
            <a:extLst>
              <a:ext uri="{FF2B5EF4-FFF2-40B4-BE49-F238E27FC236}">
                <a16:creationId xmlns:a16="http://schemas.microsoft.com/office/drawing/2014/main" id="{3DECACBC-7F16-4FAD-BAE1-FCE89B7345E0}"/>
              </a:ext>
            </a:extLst>
          </p:cNvPr>
          <p:cNvSpPr/>
          <p:nvPr/>
        </p:nvSpPr>
        <p:spPr>
          <a:xfrm>
            <a:off x="9128256" y="2035689"/>
            <a:ext cx="1804981" cy="369332"/>
          </a:xfrm>
          <a:prstGeom prst="rect">
            <a:avLst/>
          </a:prstGeom>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5"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將圖表保存起來</a:t>
            </a:r>
            <a:endParaRPr kumimoji="0" lang="zh-TW" altLang="en-US" sz="1800" b="1" i="0" u="none" strike="noStrike" kern="1200" cap="none" spc="0" normalizeH="0" baseline="0" noProof="0" dirty="0">
              <a:ln>
                <a:noFill/>
              </a:ln>
              <a:solidFill>
                <a:srgbClr val="000000"/>
              </a:solidFill>
              <a:effectLst/>
              <a:uLnTx/>
              <a:uFillTx/>
              <a:latin typeface="Century Gothic"/>
              <a:ea typeface="微软雅黑"/>
              <a:cs typeface="+mn-cs"/>
            </a:endParaRPr>
          </a:p>
        </p:txBody>
      </p:sp>
      <p:sp>
        <p:nvSpPr>
          <p:cNvPr id="20" name="矩形 19">
            <a:extLst>
              <a:ext uri="{FF2B5EF4-FFF2-40B4-BE49-F238E27FC236}">
                <a16:creationId xmlns:a16="http://schemas.microsoft.com/office/drawing/2014/main" id="{8318CB10-7442-480D-8A98-E92D9140C7B1}"/>
              </a:ext>
            </a:extLst>
          </p:cNvPr>
          <p:cNvSpPr/>
          <p:nvPr/>
        </p:nvSpPr>
        <p:spPr>
          <a:xfrm>
            <a:off x="2857708" y="4734242"/>
            <a:ext cx="6476581" cy="461665"/>
          </a:xfrm>
          <a:prstGeom prst="rect">
            <a:avLst/>
          </a:prstGeom>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5"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上課程式碼連結：</a:t>
            </a:r>
            <a:r>
              <a:rPr kumimoji="0" lang="en-US" altLang="zh-TW" sz="2400" b="1" i="0" u="none" strike="noStrike" kern="1200" cap="none" spc="5"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hlinkClick r:id="rId4"/>
              </a:rPr>
              <a:t>https://reurl.cc/8GxWmb</a:t>
            </a:r>
            <a:r>
              <a:rPr kumimoji="0" lang="zh-TW" altLang="en-US" sz="2400" b="1" i="0" u="none" strike="noStrike" kern="1200" cap="none" spc="5"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 </a:t>
            </a:r>
            <a:endParaRPr kumimoji="0" lang="zh-TW" altLang="en-US" sz="2400" b="1" i="0" u="none" strike="noStrike" kern="1200" cap="none" spc="0" normalizeH="0" baseline="0" noProof="0" dirty="0">
              <a:ln>
                <a:noFill/>
              </a:ln>
              <a:solidFill>
                <a:srgbClr val="000000"/>
              </a:solidFill>
              <a:effectLst/>
              <a:uLnTx/>
              <a:uFillTx/>
              <a:latin typeface="Century Gothic"/>
              <a:ea typeface="微软雅黑"/>
              <a:cs typeface="+mn-cs"/>
            </a:endParaRPr>
          </a:p>
        </p:txBody>
      </p:sp>
    </p:spTree>
    <p:extLst>
      <p:ext uri="{BB962C8B-B14F-4D97-AF65-F5344CB8AC3E}">
        <p14:creationId xmlns:p14="http://schemas.microsoft.com/office/powerpoint/2010/main" val="2034222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US" altLang="zh-CN" dirty="0"/>
              <a:t>0</a:t>
            </a:r>
            <a:r>
              <a:rPr kumimoji="1" lang="en-US" altLang="zh-TW" dirty="0"/>
              <a:t>2</a:t>
            </a:r>
            <a:endParaRPr kumimoji="1" lang="zh-CN" altLang="en-US" dirty="0"/>
          </a:p>
        </p:txBody>
      </p:sp>
      <p:sp>
        <p:nvSpPr>
          <p:cNvPr id="6" name="矩形 5">
            <a:extLst>
              <a:ext uri="{FF2B5EF4-FFF2-40B4-BE49-F238E27FC236}">
                <a16:creationId xmlns:a16="http://schemas.microsoft.com/office/drawing/2014/main" id="{C48C11D9-FF4F-439F-B57F-B78B1CEFECB9}"/>
              </a:ext>
            </a:extLst>
          </p:cNvPr>
          <p:cNvSpPr/>
          <p:nvPr/>
        </p:nvSpPr>
        <p:spPr>
          <a:xfrm>
            <a:off x="5144010" y="3244260"/>
            <a:ext cx="3688830" cy="769441"/>
          </a:xfrm>
          <a:prstGeom prst="rect">
            <a:avLst/>
          </a:prstGeom>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Plotting with</a:t>
            </a:r>
          </a:p>
        </p:txBody>
      </p:sp>
      <p:pic>
        <p:nvPicPr>
          <p:cNvPr id="8" name="圖片 7">
            <a:extLst>
              <a:ext uri="{FF2B5EF4-FFF2-40B4-BE49-F238E27FC236}">
                <a16:creationId xmlns:a16="http://schemas.microsoft.com/office/drawing/2014/main" id="{88BE7DA7-4B85-40A2-A435-6FEDE6AA4304}"/>
              </a:ext>
            </a:extLst>
          </p:cNvPr>
          <p:cNvPicPr>
            <a:picLocks noChangeAspect="1"/>
          </p:cNvPicPr>
          <p:nvPr/>
        </p:nvPicPr>
        <p:blipFill>
          <a:blip r:embed="rId3"/>
          <a:stretch>
            <a:fillRect/>
          </a:stretch>
        </p:blipFill>
        <p:spPr>
          <a:xfrm>
            <a:off x="8993012" y="1569399"/>
            <a:ext cx="2844554" cy="2844554"/>
          </a:xfrm>
          <a:prstGeom prst="rect">
            <a:avLst/>
          </a:prstGeom>
        </p:spPr>
      </p:pic>
    </p:spTree>
    <p:extLst>
      <p:ext uri="{BB962C8B-B14F-4D97-AF65-F5344CB8AC3E}">
        <p14:creationId xmlns:p14="http://schemas.microsoft.com/office/powerpoint/2010/main" val="28400363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710363" y="416734"/>
            <a:ext cx="10515599" cy="652366"/>
          </a:xfrm>
        </p:spPr>
        <p:txBody>
          <a:bodyPr/>
          <a:lstStyle/>
          <a:p>
            <a:pPr algn="ctr"/>
            <a:r>
              <a:rPr kumimoji="1" lang="zh-TW" altLang="en-US" sz="5400" dirty="0">
                <a:solidFill>
                  <a:schemeClr val="accent2">
                    <a:lumMod val="75000"/>
                  </a:schemeClr>
                </a:solidFill>
                <a:effectLst/>
                <a:latin typeface="微軟正黑體" panose="020B0604030504040204" pitchFamily="34" charset="-120"/>
                <a:ea typeface="微軟正黑體" panose="020B0604030504040204" pitchFamily="34" charset="-120"/>
              </a:rPr>
              <a:t>直接使用</a:t>
            </a:r>
            <a:r>
              <a:rPr kumimoji="1" lang="en-US" altLang="zh-TW" sz="5400" dirty="0">
                <a:solidFill>
                  <a:schemeClr val="accent2">
                    <a:lumMod val="75000"/>
                  </a:schemeClr>
                </a:solidFill>
                <a:effectLst/>
                <a:latin typeface="微軟正黑體" panose="020B0604030504040204" pitchFamily="34" charset="-120"/>
                <a:ea typeface="微軟正黑體" panose="020B0604030504040204" pitchFamily="34" charset="-120"/>
              </a:rPr>
              <a:t>pandas</a:t>
            </a:r>
            <a:r>
              <a:rPr kumimoji="1" lang="zh-TW" altLang="en-US" sz="5400" dirty="0">
                <a:solidFill>
                  <a:schemeClr val="accent2">
                    <a:lumMod val="75000"/>
                  </a:schemeClr>
                </a:solidFill>
                <a:effectLst/>
                <a:latin typeface="微軟正黑體" panose="020B0604030504040204" pitchFamily="34" charset="-120"/>
                <a:ea typeface="微軟正黑體" panose="020B0604030504040204" pitchFamily="34" charset="-120"/>
              </a:rPr>
              <a:t>來繪圖</a:t>
            </a:r>
            <a:endParaRPr kumimoji="1" lang="en-US" altLang="zh-TW" sz="5400" dirty="0">
              <a:solidFill>
                <a:schemeClr val="accent2">
                  <a:lumMod val="75000"/>
                </a:schemeClr>
              </a:solidFill>
              <a:effectLst/>
              <a:latin typeface="微軟正黑體" panose="020B0604030504040204" pitchFamily="34" charset="-120"/>
              <a:ea typeface="微軟正黑體" panose="020B0604030504040204" pitchFamily="34" charset="-120"/>
            </a:endParaRP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36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微軟正黑體" panose="020B0604030504040204" pitchFamily="34" charset="-120"/>
                  <a:ea typeface="微軟正黑體" panose="020B0604030504040204" pitchFamily="34" charset="-120"/>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21" name="Content Placeholder 9">
            <a:extLst>
              <a:ext uri="{FF2B5EF4-FFF2-40B4-BE49-F238E27FC236}">
                <a16:creationId xmlns:a16="http://schemas.microsoft.com/office/drawing/2014/main" id="{55873929-53BA-4679-9435-020F566609E4}"/>
              </a:ext>
            </a:extLst>
          </p:cNvPr>
          <p:cNvSpPr txBox="1">
            <a:spLocks/>
          </p:cNvSpPr>
          <p:nvPr/>
        </p:nvSpPr>
        <p:spPr>
          <a:xfrm>
            <a:off x="710363" y="1748718"/>
            <a:ext cx="10515600" cy="469254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altLang="zh-TW" sz="2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matplotlib</a:t>
            </a:r>
            <a:r>
              <a:rPr kumimoji="0" lang="zh-TW" altLang="en-US" sz="2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是一個具有高自由度的繪圖工具，但</a:t>
            </a:r>
            <a:r>
              <a:rPr kumimoji="0" lang="en-US" altLang="zh-TW" sz="2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pandas</a:t>
            </a:r>
            <a:r>
              <a:rPr kumimoji="0" lang="zh-TW" altLang="en-US" sz="2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本身也具有一些快速生成圖形的函數方法</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TW" altLang="en-US" sz="2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但若渴望有更加更好的視覺化效果，使用</a:t>
            </a:r>
            <a:r>
              <a:rPr kumimoji="0" lang="en-US" altLang="zh-TW" sz="2800" b="0" i="0" u="none" strike="noStrike" kern="1200" cap="none" spc="0" normalizeH="0" baseline="0" noProof="0" dirty="0" err="1">
                <a:ln>
                  <a:noFill/>
                </a:ln>
                <a:solidFill>
                  <a:srgbClr val="000000"/>
                </a:solidFill>
                <a:effectLst/>
                <a:uLnTx/>
                <a:uFillTx/>
                <a:latin typeface="微軟正黑體" panose="020B0604030504040204" pitchFamily="34" charset="-120"/>
                <a:ea typeface="微軟正黑體" panose="020B0604030504040204" pitchFamily="34" charset="-120"/>
                <a:cs typeface="+mn-cs"/>
              </a:rPr>
              <a:t>matplotlib+seaborn</a:t>
            </a:r>
            <a:r>
              <a:rPr kumimoji="0" lang="zh-TW" altLang="en-US" sz="2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仍是首選，此小節僅會簡單舉例折線圖與柱狀圖</a:t>
            </a:r>
            <a:endParaRPr kumimoji="0" lang="en-US" altLang="zh-CN" sz="2800" b="0" i="0" u="none" strike="noStrike" kern="1200" cap="none" spc="-5"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4035484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02ADC14A-DBA3-4A95-9B59-5EE5C9E6D621}"/>
              </a:ext>
            </a:extLst>
          </p:cNvPr>
          <p:cNvPicPr>
            <a:picLocks noChangeAspect="1"/>
          </p:cNvPicPr>
          <p:nvPr/>
        </p:nvPicPr>
        <p:blipFill>
          <a:blip r:embed="rId3"/>
          <a:stretch>
            <a:fillRect/>
          </a:stretch>
        </p:blipFill>
        <p:spPr>
          <a:xfrm>
            <a:off x="367003" y="1426268"/>
            <a:ext cx="11145791" cy="4797997"/>
          </a:xfrm>
          <a:prstGeom prst="rect">
            <a:avLst/>
          </a:prstGeom>
        </p:spPr>
      </p:pic>
      <p:sp>
        <p:nvSpPr>
          <p:cNvPr id="3" name="文字版面配置區 2"/>
          <p:cNvSpPr>
            <a:spLocks noGrp="1"/>
          </p:cNvSpPr>
          <p:nvPr>
            <p:ph type="body" sz="quarter" idx="13"/>
          </p:nvPr>
        </p:nvSpPr>
        <p:spPr>
          <a:xfrm>
            <a:off x="710363" y="416734"/>
            <a:ext cx="10515599" cy="652366"/>
          </a:xfrm>
        </p:spPr>
        <p:txBody>
          <a:bodyPr/>
          <a:lstStyle/>
          <a:p>
            <a:pPr algn="ctr"/>
            <a:r>
              <a:rPr kumimoji="1" lang="en-US" altLang="zh-TW" sz="5400" dirty="0">
                <a:solidFill>
                  <a:schemeClr val="accent2">
                    <a:lumMod val="75000"/>
                  </a:schemeClr>
                </a:solidFill>
                <a:effectLst/>
                <a:latin typeface="微軟正黑體" panose="020B0604030504040204" pitchFamily="34" charset="-120"/>
                <a:ea typeface="微軟正黑體" panose="020B0604030504040204" pitchFamily="34" charset="-120"/>
              </a:rPr>
              <a:t>2.1 Line Plots </a:t>
            </a:r>
            <a:r>
              <a:rPr kumimoji="1" lang="zh-TW" altLang="en-US" sz="5400" dirty="0">
                <a:solidFill>
                  <a:schemeClr val="accent2">
                    <a:lumMod val="75000"/>
                  </a:schemeClr>
                </a:solidFill>
                <a:effectLst/>
                <a:latin typeface="微軟正黑體" panose="020B0604030504040204" pitchFamily="34" charset="-120"/>
                <a:ea typeface="微軟正黑體" panose="020B0604030504040204" pitchFamily="34" charset="-120"/>
              </a:rPr>
              <a:t>折線圖</a:t>
            </a:r>
            <a:endParaRPr kumimoji="1" lang="en-US" altLang="zh-TW" sz="5400" dirty="0">
              <a:solidFill>
                <a:schemeClr val="accent2">
                  <a:lumMod val="75000"/>
                </a:schemeClr>
              </a:solidFill>
              <a:effectLst/>
              <a:latin typeface="微軟正黑體" panose="020B0604030504040204" pitchFamily="34" charset="-120"/>
              <a:ea typeface="微軟正黑體" panose="020B0604030504040204" pitchFamily="34" charset="-120"/>
            </a:endParaRP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36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微軟正黑體" panose="020B0604030504040204" pitchFamily="34" charset="-120"/>
                  <a:ea typeface="微軟正黑體" panose="020B0604030504040204" pitchFamily="34" charset="-120"/>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Tree>
    <p:extLst>
      <p:ext uri="{BB962C8B-B14F-4D97-AF65-F5344CB8AC3E}">
        <p14:creationId xmlns:p14="http://schemas.microsoft.com/office/powerpoint/2010/main" val="3927265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710363" y="416734"/>
            <a:ext cx="10515599" cy="652366"/>
          </a:xfrm>
        </p:spPr>
        <p:txBody>
          <a:bodyPr/>
          <a:lstStyle/>
          <a:p>
            <a:pPr algn="ctr"/>
            <a:r>
              <a:rPr kumimoji="1" lang="en-US" altLang="zh-TW" sz="5400" dirty="0">
                <a:solidFill>
                  <a:schemeClr val="accent2">
                    <a:lumMod val="75000"/>
                  </a:schemeClr>
                </a:solidFill>
                <a:effectLst/>
                <a:latin typeface="微軟正黑體" panose="020B0604030504040204" pitchFamily="34" charset="-120"/>
                <a:ea typeface="微軟正黑體" panose="020B0604030504040204" pitchFamily="34" charset="-120"/>
              </a:rPr>
              <a:t>2.1 Line Plots </a:t>
            </a:r>
            <a:r>
              <a:rPr kumimoji="1" lang="zh-TW" altLang="en-US" sz="5400" dirty="0">
                <a:solidFill>
                  <a:schemeClr val="accent2">
                    <a:lumMod val="75000"/>
                  </a:schemeClr>
                </a:solidFill>
                <a:effectLst/>
                <a:latin typeface="微軟正黑體" panose="020B0604030504040204" pitchFamily="34" charset="-120"/>
                <a:ea typeface="微軟正黑體" panose="020B0604030504040204" pitchFamily="34" charset="-120"/>
              </a:rPr>
              <a:t>折線圖</a:t>
            </a:r>
            <a:endParaRPr kumimoji="1" lang="en-US" altLang="zh-TW" sz="5400" dirty="0">
              <a:solidFill>
                <a:schemeClr val="accent2">
                  <a:lumMod val="75000"/>
                </a:schemeClr>
              </a:solidFill>
              <a:effectLst/>
              <a:latin typeface="微軟正黑體" panose="020B0604030504040204" pitchFamily="34" charset="-120"/>
              <a:ea typeface="微軟正黑體" panose="020B0604030504040204" pitchFamily="34" charset="-120"/>
            </a:endParaRP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36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微軟正黑體" panose="020B0604030504040204" pitchFamily="34" charset="-120"/>
                  <a:ea typeface="微軟正黑體" panose="020B0604030504040204" pitchFamily="34" charset="-120"/>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pic>
        <p:nvPicPr>
          <p:cNvPr id="4" name="圖片 3">
            <a:extLst>
              <a:ext uri="{FF2B5EF4-FFF2-40B4-BE49-F238E27FC236}">
                <a16:creationId xmlns:a16="http://schemas.microsoft.com/office/drawing/2014/main" id="{4E0B16CB-0085-45D6-9629-D700C45CBDFD}"/>
              </a:ext>
            </a:extLst>
          </p:cNvPr>
          <p:cNvPicPr>
            <a:picLocks noChangeAspect="1"/>
          </p:cNvPicPr>
          <p:nvPr/>
        </p:nvPicPr>
        <p:blipFill>
          <a:blip r:embed="rId3"/>
          <a:stretch>
            <a:fillRect/>
          </a:stretch>
        </p:blipFill>
        <p:spPr>
          <a:xfrm>
            <a:off x="1980781" y="1267073"/>
            <a:ext cx="8230437" cy="4987843"/>
          </a:xfrm>
          <a:prstGeom prst="rect">
            <a:avLst/>
          </a:prstGeom>
        </p:spPr>
      </p:pic>
    </p:spTree>
    <p:extLst>
      <p:ext uri="{BB962C8B-B14F-4D97-AF65-F5344CB8AC3E}">
        <p14:creationId xmlns:p14="http://schemas.microsoft.com/office/powerpoint/2010/main" val="19630266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710363" y="416734"/>
            <a:ext cx="10515599" cy="652366"/>
          </a:xfrm>
        </p:spPr>
        <p:txBody>
          <a:bodyPr/>
          <a:lstStyle/>
          <a:p>
            <a:pPr algn="ctr"/>
            <a:r>
              <a:rPr kumimoji="1" lang="en-US" altLang="zh-TW" sz="5400" dirty="0">
                <a:solidFill>
                  <a:schemeClr val="accent2">
                    <a:lumMod val="75000"/>
                  </a:schemeClr>
                </a:solidFill>
                <a:effectLst/>
                <a:latin typeface="微軟正黑體" panose="020B0604030504040204" pitchFamily="34" charset="-120"/>
                <a:ea typeface="微軟正黑體" panose="020B0604030504040204" pitchFamily="34" charset="-120"/>
              </a:rPr>
              <a:t>2.2 Bar Plots </a:t>
            </a:r>
            <a:r>
              <a:rPr kumimoji="1" lang="zh-TW" altLang="en-US" sz="5400" dirty="0">
                <a:solidFill>
                  <a:schemeClr val="accent2">
                    <a:lumMod val="75000"/>
                  </a:schemeClr>
                </a:solidFill>
                <a:effectLst/>
                <a:latin typeface="微軟正黑體" panose="020B0604030504040204" pitchFamily="34" charset="-120"/>
                <a:ea typeface="微軟正黑體" panose="020B0604030504040204" pitchFamily="34" charset="-120"/>
              </a:rPr>
              <a:t>柱狀圖</a:t>
            </a:r>
            <a:r>
              <a:rPr kumimoji="1" lang="en-US" altLang="zh-TW" sz="5400" dirty="0">
                <a:solidFill>
                  <a:schemeClr val="accent2">
                    <a:lumMod val="75000"/>
                  </a:schemeClr>
                </a:solidFill>
                <a:effectLst/>
                <a:latin typeface="微軟正黑體" panose="020B0604030504040204" pitchFamily="34" charset="-120"/>
                <a:ea typeface="微軟正黑體" panose="020B0604030504040204" pitchFamily="34" charset="-120"/>
              </a:rPr>
              <a:t>/</a:t>
            </a:r>
            <a:r>
              <a:rPr kumimoji="1" lang="zh-TW" altLang="en-US" sz="5400" dirty="0">
                <a:solidFill>
                  <a:schemeClr val="accent2">
                    <a:lumMod val="75000"/>
                  </a:schemeClr>
                </a:solidFill>
                <a:effectLst/>
                <a:latin typeface="微軟正黑體" panose="020B0604030504040204" pitchFamily="34" charset="-120"/>
                <a:ea typeface="微軟正黑體" panose="020B0604030504040204" pitchFamily="34" charset="-120"/>
              </a:rPr>
              <a:t>長條圖</a:t>
            </a:r>
            <a:endParaRPr kumimoji="1" lang="en-US" altLang="zh-TW" sz="5400" dirty="0">
              <a:solidFill>
                <a:schemeClr val="accent2">
                  <a:lumMod val="75000"/>
                </a:schemeClr>
              </a:solidFill>
              <a:effectLst/>
              <a:latin typeface="微軟正黑體" panose="020B0604030504040204" pitchFamily="34" charset="-120"/>
              <a:ea typeface="微軟正黑體" panose="020B0604030504040204" pitchFamily="34" charset="-120"/>
            </a:endParaRP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36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微軟正黑體" panose="020B0604030504040204" pitchFamily="34" charset="-120"/>
                  <a:ea typeface="微軟正黑體" panose="020B0604030504040204" pitchFamily="34" charset="-120"/>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pic>
        <p:nvPicPr>
          <p:cNvPr id="4" name="圖片 3">
            <a:extLst>
              <a:ext uri="{FF2B5EF4-FFF2-40B4-BE49-F238E27FC236}">
                <a16:creationId xmlns:a16="http://schemas.microsoft.com/office/drawing/2014/main" id="{DD18BA4B-D2F4-47E8-BFC4-1ADA4C517498}"/>
              </a:ext>
            </a:extLst>
          </p:cNvPr>
          <p:cNvPicPr>
            <a:picLocks noChangeAspect="1"/>
          </p:cNvPicPr>
          <p:nvPr/>
        </p:nvPicPr>
        <p:blipFill>
          <a:blip r:embed="rId3"/>
          <a:stretch>
            <a:fillRect/>
          </a:stretch>
        </p:blipFill>
        <p:spPr>
          <a:xfrm>
            <a:off x="247068" y="1370018"/>
            <a:ext cx="11697864" cy="4638220"/>
          </a:xfrm>
          <a:prstGeom prst="rect">
            <a:avLst/>
          </a:prstGeom>
        </p:spPr>
      </p:pic>
    </p:spTree>
    <p:extLst>
      <p:ext uri="{BB962C8B-B14F-4D97-AF65-F5344CB8AC3E}">
        <p14:creationId xmlns:p14="http://schemas.microsoft.com/office/powerpoint/2010/main" val="31111715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24090" y="1864620"/>
            <a:ext cx="10150246" cy="834708"/>
          </a:xfrm>
        </p:spPr>
        <p:txBody>
          <a:bodyPr/>
          <a:lstStyle/>
          <a:p>
            <a:pPr algn="ctr"/>
            <a:r>
              <a:rPr lang="zh-TW" altLang="en-US" sz="8800" dirty="0">
                <a:latin typeface="微軟正黑體" panose="020B0604030504040204" pitchFamily="34" charset="-120"/>
                <a:ea typeface="微軟正黑體" panose="020B0604030504040204" pitchFamily="34" charset="-120"/>
              </a:rPr>
              <a:t>繪圖</a:t>
            </a:r>
            <a:r>
              <a:rPr lang="en-US" altLang="zh-TW" sz="8800" dirty="0">
                <a:latin typeface="微軟正黑體" panose="020B0604030504040204" pitchFamily="34" charset="-120"/>
                <a:ea typeface="微軟正黑體" panose="020B0604030504040204" pitchFamily="34" charset="-120"/>
              </a:rPr>
              <a:t>/</a:t>
            </a:r>
            <a:r>
              <a:rPr lang="zh-TW" altLang="en-US" sz="8800" dirty="0">
                <a:latin typeface="微軟正黑體" panose="020B0604030504040204" pitchFamily="34" charset="-120"/>
                <a:ea typeface="微軟正黑體" panose="020B0604030504040204" pitchFamily="34" charset="-120"/>
              </a:rPr>
              <a:t>視覺化</a:t>
            </a:r>
          </a:p>
        </p:txBody>
      </p:sp>
      <p:sp>
        <p:nvSpPr>
          <p:cNvPr id="5" name="文本占位符 4"/>
          <p:cNvSpPr>
            <a:spLocks noGrp="1"/>
          </p:cNvSpPr>
          <p:nvPr>
            <p:ph type="body" sz="quarter" idx="13"/>
          </p:nvPr>
        </p:nvSpPr>
        <p:spPr>
          <a:xfrm>
            <a:off x="1753339" y="4935912"/>
            <a:ext cx="5109845" cy="1511877"/>
          </a:xfrm>
        </p:spPr>
        <p:txBody>
          <a:bodyPr/>
          <a:lstStyle/>
          <a:p>
            <a:pPr marL="0" indent="0">
              <a:buNone/>
            </a:pPr>
            <a:r>
              <a:rPr lang="zh-TW" altLang="en-US" sz="2400" dirty="0">
                <a:latin typeface="微軟正黑體" panose="020B0604030504040204" pitchFamily="34" charset="-120"/>
                <a:ea typeface="微軟正黑體" panose="020B0604030504040204" pitchFamily="34" charset="-120"/>
              </a:rPr>
              <a:t>講師：方聖瑋</a:t>
            </a:r>
            <a:r>
              <a:rPr lang="en-US" altLang="zh-TW" sz="2400" dirty="0">
                <a:latin typeface="微軟正黑體" panose="020B0604030504040204" pitchFamily="34" charset="-120"/>
                <a:ea typeface="微軟正黑體" panose="020B0604030504040204" pitchFamily="34" charset="-120"/>
              </a:rPr>
              <a:t>(Willy Fang)</a:t>
            </a:r>
          </a:p>
          <a:p>
            <a:pPr marL="0" indent="0">
              <a:buNone/>
            </a:pPr>
            <a:r>
              <a:rPr lang="en-US" altLang="zh-TW" sz="2400" dirty="0">
                <a:latin typeface="微軟正黑體" panose="020B0604030504040204" pitchFamily="34" charset="-120"/>
                <a:ea typeface="微軟正黑體" panose="020B0604030504040204" pitchFamily="34" charset="-120"/>
              </a:rPr>
              <a:t>Email: </a:t>
            </a:r>
            <a:r>
              <a:rPr lang="en-US" altLang="zh-TW" sz="2400" dirty="0">
                <a:latin typeface="微軟正黑體" panose="020B0604030504040204" pitchFamily="34" charset="-120"/>
                <a:ea typeface="微軟正黑體" panose="020B0604030504040204" pitchFamily="34" charset="-120"/>
                <a:hlinkClick r:id="rId3"/>
              </a:rPr>
              <a:t>w70024@gmail.com</a:t>
            </a:r>
            <a:endParaRPr lang="en-US" altLang="zh-TW" sz="2400" dirty="0">
              <a:latin typeface="微軟正黑體" panose="020B0604030504040204" pitchFamily="34" charset="-120"/>
              <a:ea typeface="微軟正黑體" panose="020B0604030504040204" pitchFamily="34" charset="-120"/>
            </a:endParaRPr>
          </a:p>
          <a:p>
            <a:pPr marL="0" indent="0">
              <a:buNone/>
            </a:pPr>
            <a:r>
              <a:rPr lang="zh-TW" altLang="en-US" sz="2400" dirty="0">
                <a:latin typeface="微軟正黑體" panose="020B0604030504040204" pitchFamily="34" charset="-120"/>
                <a:ea typeface="微軟正黑體" panose="020B0604030504040204" pitchFamily="34" charset="-120"/>
              </a:rPr>
              <a:t>國立中央大學</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資管所管理組</a:t>
            </a:r>
            <a:endParaRPr lang="en-US" altLang="zh-TW"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478674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710363" y="416734"/>
            <a:ext cx="10515599" cy="652366"/>
          </a:xfrm>
        </p:spPr>
        <p:txBody>
          <a:bodyPr/>
          <a:lstStyle/>
          <a:p>
            <a:pPr algn="ctr"/>
            <a:r>
              <a:rPr kumimoji="1" lang="en-US" altLang="zh-TW" sz="5400" dirty="0">
                <a:solidFill>
                  <a:schemeClr val="accent2">
                    <a:lumMod val="75000"/>
                  </a:schemeClr>
                </a:solidFill>
                <a:effectLst/>
                <a:latin typeface="微軟正黑體" panose="020B0604030504040204" pitchFamily="34" charset="-120"/>
                <a:ea typeface="微軟正黑體" panose="020B0604030504040204" pitchFamily="34" charset="-120"/>
              </a:rPr>
              <a:t>2.2 Bar Plots </a:t>
            </a:r>
            <a:r>
              <a:rPr kumimoji="1" lang="zh-TW" altLang="en-US" sz="5400" dirty="0">
                <a:solidFill>
                  <a:schemeClr val="accent2">
                    <a:lumMod val="75000"/>
                  </a:schemeClr>
                </a:solidFill>
                <a:effectLst/>
                <a:latin typeface="微軟正黑體" panose="020B0604030504040204" pitchFamily="34" charset="-120"/>
                <a:ea typeface="微軟正黑體" panose="020B0604030504040204" pitchFamily="34" charset="-120"/>
              </a:rPr>
              <a:t>柱狀圖</a:t>
            </a:r>
            <a:r>
              <a:rPr kumimoji="1" lang="en-US" altLang="zh-TW" sz="5400" dirty="0">
                <a:solidFill>
                  <a:schemeClr val="accent2">
                    <a:lumMod val="75000"/>
                  </a:schemeClr>
                </a:solidFill>
                <a:effectLst/>
                <a:latin typeface="微軟正黑體" panose="020B0604030504040204" pitchFamily="34" charset="-120"/>
                <a:ea typeface="微軟正黑體" panose="020B0604030504040204" pitchFamily="34" charset="-120"/>
              </a:rPr>
              <a:t>/</a:t>
            </a:r>
            <a:r>
              <a:rPr kumimoji="1" lang="zh-TW" altLang="en-US" sz="5400" dirty="0">
                <a:solidFill>
                  <a:schemeClr val="accent2">
                    <a:lumMod val="75000"/>
                  </a:schemeClr>
                </a:solidFill>
                <a:effectLst/>
                <a:latin typeface="微軟正黑體" panose="020B0604030504040204" pitchFamily="34" charset="-120"/>
                <a:ea typeface="微軟正黑體" panose="020B0604030504040204" pitchFamily="34" charset="-120"/>
              </a:rPr>
              <a:t>長條圖</a:t>
            </a:r>
            <a:endParaRPr kumimoji="1" lang="en-US" altLang="zh-TW" sz="5400" dirty="0">
              <a:solidFill>
                <a:schemeClr val="accent2">
                  <a:lumMod val="75000"/>
                </a:schemeClr>
              </a:solidFill>
              <a:effectLst/>
              <a:latin typeface="微軟正黑體" panose="020B0604030504040204" pitchFamily="34" charset="-120"/>
              <a:ea typeface="微軟正黑體" panose="020B0604030504040204" pitchFamily="34" charset="-120"/>
            </a:endParaRP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36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微軟正黑體" panose="020B0604030504040204" pitchFamily="34" charset="-120"/>
                  <a:ea typeface="微軟正黑體" panose="020B0604030504040204" pitchFamily="34" charset="-120"/>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pic>
        <p:nvPicPr>
          <p:cNvPr id="5" name="圖片 4">
            <a:extLst>
              <a:ext uri="{FF2B5EF4-FFF2-40B4-BE49-F238E27FC236}">
                <a16:creationId xmlns:a16="http://schemas.microsoft.com/office/drawing/2014/main" id="{C430C080-B7B3-4237-8386-B477A2AA71D4}"/>
              </a:ext>
            </a:extLst>
          </p:cNvPr>
          <p:cNvPicPr>
            <a:picLocks noChangeAspect="1"/>
          </p:cNvPicPr>
          <p:nvPr/>
        </p:nvPicPr>
        <p:blipFill>
          <a:blip r:embed="rId3"/>
          <a:stretch>
            <a:fillRect/>
          </a:stretch>
        </p:blipFill>
        <p:spPr>
          <a:xfrm>
            <a:off x="663581" y="1536909"/>
            <a:ext cx="10864837" cy="4712146"/>
          </a:xfrm>
          <a:prstGeom prst="rect">
            <a:avLst/>
          </a:prstGeom>
        </p:spPr>
      </p:pic>
    </p:spTree>
    <p:extLst>
      <p:ext uri="{BB962C8B-B14F-4D97-AF65-F5344CB8AC3E}">
        <p14:creationId xmlns:p14="http://schemas.microsoft.com/office/powerpoint/2010/main" val="10602917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710363" y="416734"/>
            <a:ext cx="10515599" cy="652366"/>
          </a:xfrm>
        </p:spPr>
        <p:txBody>
          <a:bodyPr/>
          <a:lstStyle/>
          <a:p>
            <a:pPr algn="ctr"/>
            <a:r>
              <a:rPr kumimoji="1" lang="en-US" altLang="zh-TW" sz="5400" dirty="0">
                <a:solidFill>
                  <a:schemeClr val="accent2">
                    <a:lumMod val="75000"/>
                  </a:schemeClr>
                </a:solidFill>
                <a:effectLst/>
                <a:latin typeface="微軟正黑體" panose="020B0604030504040204" pitchFamily="34" charset="-120"/>
                <a:ea typeface="微軟正黑體" panose="020B0604030504040204" pitchFamily="34" charset="-120"/>
              </a:rPr>
              <a:t>2.2 Bar Plots </a:t>
            </a:r>
            <a:r>
              <a:rPr kumimoji="1" lang="zh-TW" altLang="en-US" sz="5400" dirty="0">
                <a:solidFill>
                  <a:schemeClr val="accent2">
                    <a:lumMod val="75000"/>
                  </a:schemeClr>
                </a:solidFill>
                <a:effectLst/>
                <a:latin typeface="微軟正黑體" panose="020B0604030504040204" pitchFamily="34" charset="-120"/>
                <a:ea typeface="微軟正黑體" panose="020B0604030504040204" pitchFamily="34" charset="-120"/>
              </a:rPr>
              <a:t>柱狀圖</a:t>
            </a:r>
            <a:r>
              <a:rPr kumimoji="1" lang="en-US" altLang="zh-TW" sz="5400" dirty="0">
                <a:solidFill>
                  <a:schemeClr val="accent2">
                    <a:lumMod val="75000"/>
                  </a:schemeClr>
                </a:solidFill>
                <a:effectLst/>
                <a:latin typeface="微軟正黑體" panose="020B0604030504040204" pitchFamily="34" charset="-120"/>
                <a:ea typeface="微軟正黑體" panose="020B0604030504040204" pitchFamily="34" charset="-120"/>
              </a:rPr>
              <a:t>/</a:t>
            </a:r>
            <a:r>
              <a:rPr kumimoji="1" lang="zh-TW" altLang="en-US" sz="5400" dirty="0">
                <a:solidFill>
                  <a:schemeClr val="accent2">
                    <a:lumMod val="75000"/>
                  </a:schemeClr>
                </a:solidFill>
                <a:effectLst/>
                <a:latin typeface="微軟正黑體" panose="020B0604030504040204" pitchFamily="34" charset="-120"/>
                <a:ea typeface="微軟正黑體" panose="020B0604030504040204" pitchFamily="34" charset="-120"/>
              </a:rPr>
              <a:t>長條圖</a:t>
            </a:r>
            <a:endParaRPr kumimoji="1" lang="en-US" altLang="zh-TW" sz="5400" dirty="0">
              <a:solidFill>
                <a:schemeClr val="accent2">
                  <a:lumMod val="75000"/>
                </a:schemeClr>
              </a:solidFill>
              <a:effectLst/>
              <a:latin typeface="微軟正黑體" panose="020B0604030504040204" pitchFamily="34" charset="-120"/>
              <a:ea typeface="微軟正黑體" panose="020B0604030504040204" pitchFamily="34" charset="-120"/>
            </a:endParaRP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36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微軟正黑體" panose="020B0604030504040204" pitchFamily="34" charset="-120"/>
                  <a:ea typeface="微軟正黑體" panose="020B0604030504040204" pitchFamily="34" charset="-120"/>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pic>
        <p:nvPicPr>
          <p:cNvPr id="4" name="圖片 3">
            <a:extLst>
              <a:ext uri="{FF2B5EF4-FFF2-40B4-BE49-F238E27FC236}">
                <a16:creationId xmlns:a16="http://schemas.microsoft.com/office/drawing/2014/main" id="{36AB645E-94CC-43DE-9055-8B76AB6ECE85}"/>
              </a:ext>
            </a:extLst>
          </p:cNvPr>
          <p:cNvPicPr>
            <a:picLocks noChangeAspect="1"/>
          </p:cNvPicPr>
          <p:nvPr/>
        </p:nvPicPr>
        <p:blipFill>
          <a:blip r:embed="rId3"/>
          <a:stretch>
            <a:fillRect/>
          </a:stretch>
        </p:blipFill>
        <p:spPr>
          <a:xfrm>
            <a:off x="2045901" y="1555338"/>
            <a:ext cx="8100197" cy="4518084"/>
          </a:xfrm>
          <a:prstGeom prst="rect">
            <a:avLst/>
          </a:prstGeom>
        </p:spPr>
      </p:pic>
    </p:spTree>
    <p:extLst>
      <p:ext uri="{BB962C8B-B14F-4D97-AF65-F5344CB8AC3E}">
        <p14:creationId xmlns:p14="http://schemas.microsoft.com/office/powerpoint/2010/main" val="32375648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US" altLang="zh-CN" dirty="0"/>
              <a:t>0</a:t>
            </a:r>
            <a:r>
              <a:rPr kumimoji="1" lang="en-US" altLang="zh-TW" dirty="0"/>
              <a:t>3</a:t>
            </a:r>
            <a:endParaRPr kumimoji="1" lang="zh-CN" altLang="en-US" dirty="0"/>
          </a:p>
        </p:txBody>
      </p:sp>
      <p:pic>
        <p:nvPicPr>
          <p:cNvPr id="6" name="圖片 5">
            <a:extLst>
              <a:ext uri="{FF2B5EF4-FFF2-40B4-BE49-F238E27FC236}">
                <a16:creationId xmlns:a16="http://schemas.microsoft.com/office/drawing/2014/main" id="{3B5A7B50-9530-4FA7-8795-32CEDA708F2C}"/>
              </a:ext>
            </a:extLst>
          </p:cNvPr>
          <p:cNvPicPr>
            <a:picLocks noChangeAspect="1"/>
          </p:cNvPicPr>
          <p:nvPr/>
        </p:nvPicPr>
        <p:blipFill>
          <a:blip r:embed="rId3"/>
          <a:stretch>
            <a:fillRect/>
          </a:stretch>
        </p:blipFill>
        <p:spPr>
          <a:xfrm>
            <a:off x="6667435" y="1708792"/>
            <a:ext cx="3440415" cy="3440415"/>
          </a:xfrm>
          <a:prstGeom prst="rect">
            <a:avLst/>
          </a:prstGeom>
        </p:spPr>
      </p:pic>
    </p:spTree>
    <p:extLst>
      <p:ext uri="{BB962C8B-B14F-4D97-AF65-F5344CB8AC3E}">
        <p14:creationId xmlns:p14="http://schemas.microsoft.com/office/powerpoint/2010/main" val="777635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D362E453-A310-463B-844D-45DC8F21BA81}"/>
              </a:ext>
            </a:extLst>
          </p:cNvPr>
          <p:cNvPicPr>
            <a:picLocks noChangeAspect="1"/>
          </p:cNvPicPr>
          <p:nvPr/>
        </p:nvPicPr>
        <p:blipFill>
          <a:blip r:embed="rId3"/>
          <a:stretch>
            <a:fillRect/>
          </a:stretch>
        </p:blipFill>
        <p:spPr>
          <a:xfrm>
            <a:off x="1520384" y="3221109"/>
            <a:ext cx="9151232" cy="3636891"/>
          </a:xfrm>
          <a:prstGeom prst="rect">
            <a:avLst/>
          </a:prstGeom>
        </p:spPr>
      </p:pic>
      <p:sp>
        <p:nvSpPr>
          <p:cNvPr id="3" name="文字版面配置區 2"/>
          <p:cNvSpPr>
            <a:spLocks noGrp="1"/>
          </p:cNvSpPr>
          <p:nvPr>
            <p:ph type="body" sz="quarter" idx="13"/>
          </p:nvPr>
        </p:nvSpPr>
        <p:spPr>
          <a:xfrm>
            <a:off x="710363" y="416734"/>
            <a:ext cx="10515599" cy="652366"/>
          </a:xfrm>
        </p:spPr>
        <p:txBody>
          <a:bodyPr/>
          <a:lstStyle/>
          <a:p>
            <a:pPr algn="ctr"/>
            <a:r>
              <a:rPr kumimoji="1" lang="en-US" altLang="zh-TW" sz="5400" dirty="0">
                <a:solidFill>
                  <a:schemeClr val="accent1">
                    <a:lumMod val="75000"/>
                  </a:schemeClr>
                </a:solidFill>
                <a:effectLst/>
                <a:latin typeface="微軟正黑體" panose="020B0604030504040204" pitchFamily="34" charset="-120"/>
                <a:ea typeface="微軟正黑體" panose="020B0604030504040204" pitchFamily="34" charset="-120"/>
              </a:rPr>
              <a:t>3.1 </a:t>
            </a:r>
            <a:r>
              <a:rPr kumimoji="1" lang="zh-TW" altLang="en-US" sz="5400" dirty="0">
                <a:solidFill>
                  <a:schemeClr val="accent1">
                    <a:lumMod val="75000"/>
                  </a:schemeClr>
                </a:solidFill>
                <a:effectLst/>
                <a:latin typeface="微軟正黑體" panose="020B0604030504040204" pitchFamily="34" charset="-120"/>
                <a:ea typeface="微軟正黑體" panose="020B0604030504040204" pitchFamily="34" charset="-120"/>
              </a:rPr>
              <a:t>圖像美化</a:t>
            </a:r>
          </a:p>
        </p:txBody>
      </p:sp>
      <p:sp>
        <p:nvSpPr>
          <p:cNvPr id="4" name="Content Placeholder 9"/>
          <p:cNvSpPr txBox="1">
            <a:spLocks/>
          </p:cNvSpPr>
          <p:nvPr/>
        </p:nvSpPr>
        <p:spPr>
          <a:xfrm>
            <a:off x="1322822" y="1748718"/>
            <a:ext cx="10515600" cy="405401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altLang="zh-TW" sz="36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Seaborn</a:t>
            </a:r>
            <a:r>
              <a:rPr kumimoji="0" lang="zh-TW" altLang="en-US" sz="36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為</a:t>
            </a:r>
            <a:r>
              <a:rPr kumimoji="0" lang="en-US" altLang="zh-TW" sz="36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Matplotlib</a:t>
            </a:r>
            <a:r>
              <a:rPr kumimoji="0" lang="zh-TW" altLang="en-US" sz="36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的補充，而不是替代物。</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36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微軟正黑體" panose="020B0604030504040204" pitchFamily="34" charset="-120"/>
                  <a:ea typeface="微軟正黑體" panose="020B0604030504040204" pitchFamily="34" charset="-120"/>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pic>
        <p:nvPicPr>
          <p:cNvPr id="18" name="圖片 17">
            <a:extLst>
              <a:ext uri="{FF2B5EF4-FFF2-40B4-BE49-F238E27FC236}">
                <a16:creationId xmlns:a16="http://schemas.microsoft.com/office/drawing/2014/main" id="{52C8A5A1-2996-44C3-99B6-9795D62C8657}"/>
              </a:ext>
            </a:extLst>
          </p:cNvPr>
          <p:cNvPicPr>
            <a:picLocks noChangeAspect="1"/>
          </p:cNvPicPr>
          <p:nvPr/>
        </p:nvPicPr>
        <p:blipFill>
          <a:blip r:embed="rId4"/>
          <a:stretch>
            <a:fillRect/>
          </a:stretch>
        </p:blipFill>
        <p:spPr>
          <a:xfrm>
            <a:off x="8427639" y="24313"/>
            <a:ext cx="3636867" cy="2019188"/>
          </a:xfrm>
          <a:prstGeom prst="rect">
            <a:avLst/>
          </a:prstGeom>
        </p:spPr>
      </p:pic>
      <p:pic>
        <p:nvPicPr>
          <p:cNvPr id="19" name="圖片 18">
            <a:extLst>
              <a:ext uri="{FF2B5EF4-FFF2-40B4-BE49-F238E27FC236}">
                <a16:creationId xmlns:a16="http://schemas.microsoft.com/office/drawing/2014/main" id="{126FAFCB-99AF-49E5-A697-DD8E60B1299E}"/>
              </a:ext>
            </a:extLst>
          </p:cNvPr>
          <p:cNvPicPr>
            <a:picLocks noChangeAspect="1"/>
          </p:cNvPicPr>
          <p:nvPr/>
        </p:nvPicPr>
        <p:blipFill>
          <a:blip r:embed="rId5"/>
          <a:stretch>
            <a:fillRect/>
          </a:stretch>
        </p:blipFill>
        <p:spPr>
          <a:xfrm>
            <a:off x="153883" y="2497495"/>
            <a:ext cx="3019484" cy="1540978"/>
          </a:xfrm>
          <a:prstGeom prst="rect">
            <a:avLst/>
          </a:prstGeom>
        </p:spPr>
      </p:pic>
      <p:pic>
        <p:nvPicPr>
          <p:cNvPr id="20" name="圖片 19">
            <a:extLst>
              <a:ext uri="{FF2B5EF4-FFF2-40B4-BE49-F238E27FC236}">
                <a16:creationId xmlns:a16="http://schemas.microsoft.com/office/drawing/2014/main" id="{38F8D982-08D8-46A9-9489-1C3A03B6ABE9}"/>
              </a:ext>
            </a:extLst>
          </p:cNvPr>
          <p:cNvPicPr>
            <a:picLocks noChangeAspect="1"/>
          </p:cNvPicPr>
          <p:nvPr/>
        </p:nvPicPr>
        <p:blipFill>
          <a:blip r:embed="rId6"/>
          <a:stretch>
            <a:fillRect/>
          </a:stretch>
        </p:blipFill>
        <p:spPr>
          <a:xfrm>
            <a:off x="3899997" y="2497495"/>
            <a:ext cx="2754499" cy="1540978"/>
          </a:xfrm>
          <a:prstGeom prst="rect">
            <a:avLst/>
          </a:prstGeom>
        </p:spPr>
      </p:pic>
    </p:spTree>
    <p:extLst>
      <p:ext uri="{BB962C8B-B14F-4D97-AF65-F5344CB8AC3E}">
        <p14:creationId xmlns:p14="http://schemas.microsoft.com/office/powerpoint/2010/main" val="346670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710363" y="416734"/>
            <a:ext cx="10515599" cy="652366"/>
          </a:xfrm>
        </p:spPr>
        <p:txBody>
          <a:bodyPr/>
          <a:lstStyle/>
          <a:p>
            <a:pPr algn="ctr"/>
            <a:r>
              <a:rPr kumimoji="1" lang="en-US" altLang="zh-TW" sz="5400" dirty="0">
                <a:solidFill>
                  <a:schemeClr val="accent1">
                    <a:lumMod val="75000"/>
                  </a:schemeClr>
                </a:solidFill>
                <a:effectLst/>
                <a:latin typeface="微軟正黑體" panose="020B0604030504040204" pitchFamily="34" charset="-120"/>
                <a:ea typeface="微軟正黑體" panose="020B0604030504040204" pitchFamily="34" charset="-120"/>
              </a:rPr>
              <a:t>3.2 Seaborn</a:t>
            </a:r>
            <a:r>
              <a:rPr kumimoji="1" lang="zh-TW" altLang="en-US" sz="5400" dirty="0">
                <a:solidFill>
                  <a:schemeClr val="accent1">
                    <a:lumMod val="75000"/>
                  </a:schemeClr>
                </a:solidFill>
                <a:effectLst/>
                <a:latin typeface="微軟正黑體" panose="020B0604030504040204" pitchFamily="34" charset="-120"/>
                <a:ea typeface="微軟正黑體" panose="020B0604030504040204" pitchFamily="34" charset="-120"/>
              </a:rPr>
              <a:t>應用</a:t>
            </a:r>
          </a:p>
        </p:txBody>
      </p:sp>
      <p:sp>
        <p:nvSpPr>
          <p:cNvPr id="4" name="Content Placeholder 9"/>
          <p:cNvSpPr txBox="1">
            <a:spLocks/>
          </p:cNvSpPr>
          <p:nvPr/>
        </p:nvSpPr>
        <p:spPr>
          <a:xfrm>
            <a:off x="1126434" y="1593158"/>
            <a:ext cx="10515600" cy="455618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uFillTx/>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uFillTx/>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kumimoji="0" lang="en-US" altLang="zh-TW" sz="36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p:txBody>
      </p:sp>
      <p:grpSp>
        <p:nvGrpSpPr>
          <p:cNvPr id="11" name="组合 1"/>
          <p:cNvGrpSpPr/>
          <p:nvPr/>
        </p:nvGrpSpPr>
        <p:grpSpPr>
          <a:xfrm rot="19829320">
            <a:off x="544321" y="229188"/>
            <a:ext cx="977348" cy="977348"/>
            <a:chOff x="4482708" y="3301238"/>
            <a:chExt cx="661162" cy="661162"/>
          </a:xfrm>
        </p:grpSpPr>
        <p:grpSp>
          <p:nvGrpSpPr>
            <p:cNvPr id="12" name="组合 2"/>
            <p:cNvGrpSpPr/>
            <p:nvPr/>
          </p:nvGrpSpPr>
          <p:grpSpPr>
            <a:xfrm>
              <a:off x="4482708" y="3301238"/>
              <a:ext cx="661162" cy="661162"/>
              <a:chOff x="775780" y="771550"/>
              <a:chExt cx="1852004" cy="1852004"/>
            </a:xfrm>
          </p:grpSpPr>
          <p:sp>
            <p:nvSpPr>
              <p:cNvPr id="16" name="椭圆 6"/>
              <p:cNvSpPr>
                <a:spLocks/>
              </p:cNvSpPr>
              <p:nvPr/>
            </p:nvSpPr>
            <p:spPr>
              <a:xfrm>
                <a:off x="775780" y="771550"/>
                <a:ext cx="1852004" cy="1852004"/>
              </a:xfrm>
              <a:prstGeom prst="ellipse">
                <a:avLst/>
              </a:prstGeom>
              <a:solidFill>
                <a:srgbClr val="2E75B6"/>
              </a:solidFill>
              <a:ln w="38100">
                <a:noFill/>
              </a:ln>
              <a:effectLst>
                <a:outerShdw blurRad="635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17" name="椭圆 7"/>
              <p:cNvSpPr>
                <a:spLocks/>
              </p:cNvSpPr>
              <p:nvPr/>
            </p:nvSpPr>
            <p:spPr>
              <a:xfrm>
                <a:off x="1007830" y="1003599"/>
                <a:ext cx="1387909" cy="1387909"/>
              </a:xfrm>
              <a:prstGeom prst="ellipse">
                <a:avLst/>
              </a:prstGeom>
              <a:solidFill>
                <a:schemeClr val="bg1"/>
              </a:solidFill>
              <a:ln>
                <a:noFill/>
              </a:ln>
              <a:effectLst>
                <a:outerShdw blurRad="635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36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13" name="组合 3"/>
            <p:cNvGrpSpPr/>
            <p:nvPr/>
          </p:nvGrpSpPr>
          <p:grpSpPr>
            <a:xfrm>
              <a:off x="4679943" y="3516067"/>
              <a:ext cx="266691" cy="231503"/>
              <a:chOff x="6434683" y="510993"/>
              <a:chExt cx="987549" cy="857250"/>
            </a:xfrm>
          </p:grpSpPr>
          <p:sp>
            <p:nvSpPr>
              <p:cNvPr id="14" name="任意多边形 88"/>
              <p:cNvSpPr>
                <a:spLocks/>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uFillTx/>
                  </a:defRPr>
                </a:pPr>
                <a:endParaRPr kumimoji="0" lang="zh-CN" altLang="en-US" sz="2400" b="0" i="0" u="none" strike="noStrike" kern="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15" name="直接连接符 5"/>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18" name="Content Placeholder 9">
            <a:extLst>
              <a:ext uri="{FF2B5EF4-FFF2-40B4-BE49-F238E27FC236}">
                <a16:creationId xmlns:a16="http://schemas.microsoft.com/office/drawing/2014/main" id="{6E1F445B-DEF5-415E-997C-4557423743AB}"/>
              </a:ext>
            </a:extLst>
          </p:cNvPr>
          <p:cNvSpPr txBox="1">
            <a:spLocks/>
          </p:cNvSpPr>
          <p:nvPr/>
        </p:nvSpPr>
        <p:spPr>
          <a:xfrm>
            <a:off x="710363" y="1748718"/>
            <a:ext cx="10515600" cy="4692548"/>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TW" altLang="en-US" sz="36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單變量分佈視覺化</a:t>
            </a:r>
            <a:r>
              <a:rPr kumimoji="0" lang="en-US" altLang="zh-TW" sz="36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a:t>
            </a:r>
            <a:r>
              <a:rPr kumimoji="0" lang="en-US" altLang="zh-TW" sz="3600" b="0" i="0" u="none" strike="noStrike" kern="1200" cap="none" spc="0" normalizeH="0" baseline="0" noProof="0" dirty="0" err="1">
                <a:ln>
                  <a:noFill/>
                </a:ln>
                <a:solidFill>
                  <a:srgbClr val="000000"/>
                </a:solidFill>
                <a:effectLst/>
                <a:uLnTx/>
                <a:uFillTx/>
                <a:latin typeface="微軟正黑體" panose="020B0604030504040204" pitchFamily="34" charset="-120"/>
                <a:ea typeface="微軟正黑體" panose="020B0604030504040204" pitchFamily="34" charset="-120"/>
                <a:cs typeface="+mn-cs"/>
              </a:rPr>
              <a:t>displot</a:t>
            </a:r>
            <a:r>
              <a:rPr kumimoji="0" lang="en-US" altLang="zh-TW" sz="36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TW" altLang="en-US" sz="3600" b="0" i="0" u="none" strike="noStrike" kern="1200" cap="none" spc="15"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Calibri"/>
              </a:rPr>
              <a:t>多變量</a:t>
            </a:r>
            <a:r>
              <a:rPr kumimoji="0" lang="en-US" altLang="zh-CN" sz="3600" b="0" i="0" u="none" strike="noStrike" kern="1200" cap="none" spc="-5" normalizeH="0" baseline="0" noProof="0" dirty="0" err="1">
                <a:ln>
                  <a:noFill/>
                </a:ln>
                <a:solidFill>
                  <a:srgbClr val="000000"/>
                </a:solidFill>
                <a:effectLst/>
                <a:uLnTx/>
                <a:uFillTx/>
                <a:latin typeface="微軟正黑體" panose="020B0604030504040204" pitchFamily="34" charset="-120"/>
                <a:ea typeface="微軟正黑體" panose="020B0604030504040204" pitchFamily="34" charset="-120"/>
                <a:cs typeface="+mn-cs"/>
              </a:rPr>
              <a:t>分佈視覺化</a:t>
            </a:r>
            <a:r>
              <a:rPr kumimoji="0" lang="en-US" altLang="zh-CN" sz="3600" b="0" i="0" u="none" strike="noStrike" kern="1200" cap="none" spc="-1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a:t>
            </a:r>
            <a:r>
              <a:rPr kumimoji="0" lang="en-US" altLang="zh-CN" sz="3600" b="0" i="0" u="none" strike="noStrike" kern="1200" cap="none" spc="0" normalizeH="0" baseline="0" noProof="0" dirty="0" err="1">
                <a:ln>
                  <a:noFill/>
                </a:ln>
                <a:solidFill>
                  <a:srgbClr val="000000"/>
                </a:solidFill>
                <a:effectLst/>
                <a:uLnTx/>
                <a:uFillTx/>
                <a:latin typeface="微軟正黑體" panose="020B0604030504040204" pitchFamily="34" charset="-120"/>
                <a:ea typeface="微軟正黑體" panose="020B0604030504040204" pitchFamily="34" charset="-120"/>
                <a:cs typeface="+mn-cs"/>
              </a:rPr>
              <a:t>jointplot</a:t>
            </a:r>
            <a:r>
              <a:rPr kumimoji="0" lang="en-US" altLang="zh-CN" sz="3600" b="0" i="0" u="none" strike="noStrike" kern="1200" cap="none" spc="-2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altLang="zh-CN" sz="3600" b="0" i="0" u="none" strike="noStrike" kern="1200" cap="none" spc="-5" normalizeH="0" baseline="0" noProof="0" dirty="0" err="1">
                <a:ln>
                  <a:noFill/>
                </a:ln>
                <a:solidFill>
                  <a:srgbClr val="000000"/>
                </a:solidFill>
                <a:effectLst/>
                <a:uLnTx/>
                <a:uFillTx/>
                <a:latin typeface="微軟正黑體" panose="020B0604030504040204" pitchFamily="34" charset="-120"/>
                <a:ea typeface="微軟正黑體" panose="020B0604030504040204" pitchFamily="34" charset="-120"/>
                <a:cs typeface="+mn-cs"/>
              </a:rPr>
              <a:t>資料集中成對雙變數分佈</a:t>
            </a:r>
            <a:r>
              <a:rPr kumimoji="0" lang="en-US" altLang="zh-CN" sz="3600" b="0" i="0" u="none" strike="noStrike" kern="1200" cap="none" spc="-5"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a:t>
            </a:r>
            <a:r>
              <a:rPr kumimoji="0" lang="en-US" altLang="zh-CN" sz="3600" b="0" i="0" u="none" strike="noStrike" kern="1200" cap="none" spc="0" normalizeH="0" baseline="0" noProof="0" dirty="0" err="1">
                <a:ln>
                  <a:noFill/>
                </a:ln>
                <a:solidFill>
                  <a:srgbClr val="000000"/>
                </a:solidFill>
                <a:effectLst/>
                <a:uLnTx/>
                <a:uFillTx/>
                <a:latin typeface="微軟正黑體" panose="020B0604030504040204" pitchFamily="34" charset="-120"/>
                <a:ea typeface="微軟正黑體" panose="020B0604030504040204" pitchFamily="34" charset="-120"/>
                <a:cs typeface="+mn-cs"/>
              </a:rPr>
              <a:t>pairplot</a:t>
            </a:r>
            <a:r>
              <a:rPr kumimoji="0" lang="en-US" altLang="zh-CN" sz="3600" b="0" i="0" u="none" strike="noStrike" kern="1200" cap="none" spc="-5"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altLang="zh-CN" sz="3600" b="0" i="0" u="none" strike="noStrike" kern="1200" cap="none" spc="-5" normalizeH="0" baseline="0" noProof="0" dirty="0" err="1">
                <a:ln>
                  <a:noFill/>
                </a:ln>
                <a:solidFill>
                  <a:srgbClr val="000000"/>
                </a:solidFill>
                <a:effectLst/>
                <a:uLnTx/>
                <a:uFillTx/>
                <a:latin typeface="微軟正黑體" panose="020B0604030504040204" pitchFamily="34" charset="-120"/>
                <a:ea typeface="微軟正黑體" panose="020B0604030504040204" pitchFamily="34" charset="-120"/>
                <a:cs typeface="+mn-cs"/>
              </a:rPr>
              <a:t>雙變數-三變數</a:t>
            </a:r>
            <a:r>
              <a:rPr kumimoji="0" lang="zh-TW" altLang="en-US" sz="3600" b="0" i="0" u="none" strike="noStrike" kern="1200" cap="none" spc="-5"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散佈圖</a:t>
            </a:r>
            <a:r>
              <a:rPr kumimoji="0" lang="en-US" altLang="zh-CN" sz="3600" b="0" i="0" u="none" strike="noStrike" kern="1200" cap="none" spc="-5"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a:t>
            </a:r>
            <a:r>
              <a:rPr kumimoji="0" lang="en-US" altLang="zh-CN" sz="3600" b="0" i="0" u="none" strike="noStrike" kern="1200" cap="none" spc="0" normalizeH="0" baseline="0" noProof="0" dirty="0" err="1">
                <a:ln>
                  <a:noFill/>
                </a:ln>
                <a:solidFill>
                  <a:srgbClr val="000000"/>
                </a:solidFill>
                <a:effectLst/>
                <a:uLnTx/>
                <a:uFillTx/>
                <a:latin typeface="微軟正黑體" panose="020B0604030504040204" pitchFamily="34" charset="-120"/>
                <a:ea typeface="微軟正黑體" panose="020B0604030504040204" pitchFamily="34" charset="-120"/>
                <a:cs typeface="+mn-cs"/>
              </a:rPr>
              <a:t>relplot</a:t>
            </a:r>
            <a:r>
              <a:rPr kumimoji="0" lang="en-US" altLang="zh-CN" sz="3600" b="0" i="0" u="none" strike="noStrike" kern="1200" cap="none" spc="-2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TW" altLang="en-US" sz="3600" b="0" i="0" u="none" strike="noStrike" kern="1200" cap="none" spc="1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Calibri"/>
              </a:rPr>
              <a:t>分類散佈圖與分佈圖</a:t>
            </a:r>
            <a:endParaRPr kumimoji="0" lang="en-US" altLang="zh-CN" sz="3600" b="0" i="0" u="none" strike="noStrike" kern="1200" cap="none" spc="-5"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TW" altLang="en-US" sz="3600" b="0" i="0" u="none" strike="noStrike" kern="1200" cap="none" spc="1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Calibri"/>
              </a:rPr>
              <a:t>線性模型</a:t>
            </a:r>
            <a:endParaRPr kumimoji="0" lang="en-US" altLang="zh-TW" sz="3600" b="0" i="0" u="none" strike="noStrike" kern="1200" cap="none" spc="1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Calibri"/>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altLang="zh-TW" sz="3600" b="0" i="0" u="none" strike="noStrike" kern="1200" cap="none" spc="1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Calibri"/>
              </a:rPr>
              <a:t>(Extra.)</a:t>
            </a:r>
            <a:r>
              <a:rPr kumimoji="0" lang="zh-TW" altLang="en-US" sz="3600" b="0" i="0" u="none" strike="noStrike" kern="1200" cap="none" spc="1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Calibri"/>
              </a:rPr>
              <a:t>記數直方圖</a:t>
            </a:r>
            <a:endParaRPr kumimoji="0" lang="en-US" altLang="zh-CN" sz="3600" b="0" i="0" u="none" strike="noStrike" kern="1200" cap="none" spc="-5"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920305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710363" y="416734"/>
            <a:ext cx="10515599" cy="652366"/>
          </a:xfrm>
        </p:spPr>
        <p:txBody>
          <a:bodyPr/>
          <a:lstStyle/>
          <a:p>
            <a:pPr algn="ctr"/>
            <a:r>
              <a:rPr kumimoji="1" lang="en-US" altLang="zh-TW" sz="5400" dirty="0">
                <a:solidFill>
                  <a:schemeClr val="accent1">
                    <a:lumMod val="75000"/>
                  </a:schemeClr>
                </a:solidFill>
                <a:effectLst/>
                <a:latin typeface="微軟正黑體" panose="020B0604030504040204" pitchFamily="34" charset="-120"/>
                <a:ea typeface="微軟正黑體" panose="020B0604030504040204" pitchFamily="34" charset="-120"/>
              </a:rPr>
              <a:t>3.3 </a:t>
            </a:r>
            <a:r>
              <a:rPr kumimoji="1" lang="zh-TW" altLang="en-US" sz="5400" dirty="0">
                <a:solidFill>
                  <a:schemeClr val="accent1">
                    <a:lumMod val="75000"/>
                  </a:schemeClr>
                </a:solidFill>
                <a:effectLst/>
                <a:latin typeface="微軟正黑體" panose="020B0604030504040204" pitchFamily="34" charset="-120"/>
                <a:ea typeface="微軟正黑體" panose="020B0604030504040204" pitchFamily="34" charset="-120"/>
              </a:rPr>
              <a:t>單變量分佈</a:t>
            </a:r>
          </a:p>
        </p:txBody>
      </p:sp>
      <p:sp>
        <p:nvSpPr>
          <p:cNvPr id="4" name="Content Placeholder 9"/>
          <p:cNvSpPr txBox="1">
            <a:spLocks/>
          </p:cNvSpPr>
          <p:nvPr/>
        </p:nvSpPr>
        <p:spPr>
          <a:xfrm>
            <a:off x="1126434" y="1593158"/>
            <a:ext cx="10515600" cy="455618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uFillTx/>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uFillTx/>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kumimoji="0" lang="en-US" altLang="zh-TW" sz="36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p:txBody>
      </p:sp>
      <p:grpSp>
        <p:nvGrpSpPr>
          <p:cNvPr id="11" name="组合 1"/>
          <p:cNvGrpSpPr/>
          <p:nvPr/>
        </p:nvGrpSpPr>
        <p:grpSpPr>
          <a:xfrm rot="19829320">
            <a:off x="544321" y="229188"/>
            <a:ext cx="977348" cy="977348"/>
            <a:chOff x="4482708" y="3301238"/>
            <a:chExt cx="661162" cy="661162"/>
          </a:xfrm>
        </p:grpSpPr>
        <p:grpSp>
          <p:nvGrpSpPr>
            <p:cNvPr id="12" name="组合 2"/>
            <p:cNvGrpSpPr/>
            <p:nvPr/>
          </p:nvGrpSpPr>
          <p:grpSpPr>
            <a:xfrm>
              <a:off x="4482708" y="3301238"/>
              <a:ext cx="661162" cy="661162"/>
              <a:chOff x="775780" y="771550"/>
              <a:chExt cx="1852004" cy="1852004"/>
            </a:xfrm>
          </p:grpSpPr>
          <p:sp>
            <p:nvSpPr>
              <p:cNvPr id="16" name="椭圆 6"/>
              <p:cNvSpPr>
                <a:spLocks/>
              </p:cNvSpPr>
              <p:nvPr/>
            </p:nvSpPr>
            <p:spPr>
              <a:xfrm>
                <a:off x="775780" y="771550"/>
                <a:ext cx="1852004" cy="1852004"/>
              </a:xfrm>
              <a:prstGeom prst="ellipse">
                <a:avLst/>
              </a:prstGeom>
              <a:solidFill>
                <a:srgbClr val="2E75B6"/>
              </a:solidFill>
              <a:ln w="38100">
                <a:noFill/>
              </a:ln>
              <a:effectLst>
                <a:outerShdw blurRad="635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17" name="椭圆 7"/>
              <p:cNvSpPr>
                <a:spLocks/>
              </p:cNvSpPr>
              <p:nvPr/>
            </p:nvSpPr>
            <p:spPr>
              <a:xfrm>
                <a:off x="1007830" y="1003599"/>
                <a:ext cx="1387909" cy="1387909"/>
              </a:xfrm>
              <a:prstGeom prst="ellipse">
                <a:avLst/>
              </a:prstGeom>
              <a:solidFill>
                <a:schemeClr val="bg1"/>
              </a:solidFill>
              <a:ln>
                <a:noFill/>
              </a:ln>
              <a:effectLst>
                <a:outerShdw blurRad="635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36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13" name="组合 3"/>
            <p:cNvGrpSpPr/>
            <p:nvPr/>
          </p:nvGrpSpPr>
          <p:grpSpPr>
            <a:xfrm>
              <a:off x="4679943" y="3516067"/>
              <a:ext cx="266691" cy="231503"/>
              <a:chOff x="6434683" y="510993"/>
              <a:chExt cx="987549" cy="857250"/>
            </a:xfrm>
          </p:grpSpPr>
          <p:sp>
            <p:nvSpPr>
              <p:cNvPr id="14" name="任意多边形 88"/>
              <p:cNvSpPr>
                <a:spLocks/>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uFillTx/>
                  </a:defRPr>
                </a:pPr>
                <a:endParaRPr kumimoji="0" lang="zh-CN" altLang="en-US" sz="2400" b="0" i="0" u="none" strike="noStrike" kern="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15" name="直接连接符 5"/>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18" name="Content Placeholder 9">
            <a:extLst>
              <a:ext uri="{FF2B5EF4-FFF2-40B4-BE49-F238E27FC236}">
                <a16:creationId xmlns:a16="http://schemas.microsoft.com/office/drawing/2014/main" id="{6E1F445B-DEF5-415E-997C-4557423743AB}"/>
              </a:ext>
            </a:extLst>
          </p:cNvPr>
          <p:cNvSpPr txBox="1">
            <a:spLocks/>
          </p:cNvSpPr>
          <p:nvPr/>
        </p:nvSpPr>
        <p:spPr>
          <a:xfrm>
            <a:off x="710362" y="1748718"/>
            <a:ext cx="10770437" cy="405401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TW" altLang="en-US" sz="2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單變數分佈視覺化是通過將單變數資料進行統計從而實現畫出機率分佈的功能，同時機率分佈有機率分佈曲線與直方圖兩種形式。</a:t>
            </a:r>
            <a:endParaRPr kumimoji="0" lang="en-US" altLang="zh-TW" sz="2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TW" altLang="en-US" sz="2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利用</a:t>
            </a:r>
            <a:r>
              <a:rPr kumimoji="0" lang="en-US" altLang="zh-TW" sz="2800" b="0" i="0" u="none" strike="noStrike" kern="1200" cap="none" spc="0" normalizeH="0" baseline="0" noProof="0" dirty="0" err="1">
                <a:ln>
                  <a:noFill/>
                </a:ln>
                <a:solidFill>
                  <a:srgbClr val="000000"/>
                </a:solidFill>
                <a:effectLst/>
                <a:uLnTx/>
                <a:uFillTx/>
                <a:latin typeface="微軟正黑體" panose="020B0604030504040204" pitchFamily="34" charset="-120"/>
                <a:ea typeface="微軟正黑體" panose="020B0604030504040204" pitchFamily="34" charset="-120"/>
                <a:cs typeface="+mn-cs"/>
              </a:rPr>
              <a:t>displot</a:t>
            </a:r>
            <a:r>
              <a:rPr kumimoji="0" lang="en-US" altLang="zh-TW" sz="2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a:t>
            </a:r>
            <a:r>
              <a:rPr kumimoji="0" lang="zh-TW" altLang="en-US" sz="2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對單變數分佈畫出長條圖</a:t>
            </a:r>
            <a:r>
              <a:rPr kumimoji="0" lang="en-US" altLang="zh-TW" sz="2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a:t>
            </a:r>
            <a:r>
              <a:rPr kumimoji="0" lang="zh-TW" altLang="en-US" sz="2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可以取消</a:t>
            </a:r>
            <a:r>
              <a:rPr kumimoji="0" lang="en-US" altLang="zh-TW" sz="2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a:t>
            </a:r>
            <a:r>
              <a:rPr kumimoji="0" lang="zh-TW" altLang="en-US" sz="2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，並自動進行機率分佈的擬合</a:t>
            </a:r>
            <a:r>
              <a:rPr kumimoji="0" lang="en-US" altLang="zh-TW" sz="2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a:t>
            </a:r>
            <a:r>
              <a:rPr kumimoji="0" lang="zh-TW" altLang="en-US" sz="2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也可以使用參數取消</a:t>
            </a:r>
            <a:r>
              <a:rPr kumimoji="0" lang="en-US" altLang="zh-TW" sz="2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a:t>
            </a:r>
            <a:r>
              <a:rPr kumimoji="0" lang="zh-TW" altLang="en-US" sz="2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a:t>
            </a:r>
          </a:p>
        </p:txBody>
      </p:sp>
      <p:pic>
        <p:nvPicPr>
          <p:cNvPr id="2" name="圖片 1">
            <a:extLst>
              <a:ext uri="{FF2B5EF4-FFF2-40B4-BE49-F238E27FC236}">
                <a16:creationId xmlns:a16="http://schemas.microsoft.com/office/drawing/2014/main" id="{FBAFD0C7-645F-45E2-ABCE-9F42C8173805}"/>
              </a:ext>
            </a:extLst>
          </p:cNvPr>
          <p:cNvPicPr>
            <a:picLocks noChangeAspect="1"/>
          </p:cNvPicPr>
          <p:nvPr/>
        </p:nvPicPr>
        <p:blipFill>
          <a:blip r:embed="rId3"/>
          <a:stretch>
            <a:fillRect/>
          </a:stretch>
        </p:blipFill>
        <p:spPr>
          <a:xfrm>
            <a:off x="4537727" y="4490377"/>
            <a:ext cx="6847520" cy="2183020"/>
          </a:xfrm>
          <a:prstGeom prst="rect">
            <a:avLst/>
          </a:prstGeom>
        </p:spPr>
      </p:pic>
      <p:sp>
        <p:nvSpPr>
          <p:cNvPr id="20" name="矩形 19">
            <a:extLst>
              <a:ext uri="{FF2B5EF4-FFF2-40B4-BE49-F238E27FC236}">
                <a16:creationId xmlns:a16="http://schemas.microsoft.com/office/drawing/2014/main" id="{407742AE-2CD0-40A6-A0CE-296E475A2CB9}"/>
              </a:ext>
            </a:extLst>
          </p:cNvPr>
          <p:cNvSpPr/>
          <p:nvPr/>
        </p:nvSpPr>
        <p:spPr>
          <a:xfrm>
            <a:off x="10733071" y="49385"/>
            <a:ext cx="1387239" cy="400110"/>
          </a:xfrm>
          <a:prstGeom prst="rect">
            <a:avLst/>
          </a:prstGeom>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TW" sz="2000" b="1" i="0" u="none" strike="noStrike" kern="1200" cap="none" spc="5"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Appendix</a:t>
            </a:r>
            <a:endParaRPr kumimoji="0" lang="zh-TW" altLang="en-US" sz="2000" b="1" i="0" u="none" strike="noStrike" kern="1200" cap="none" spc="0" normalizeH="0" baseline="0" noProof="0" dirty="0">
              <a:ln>
                <a:noFill/>
              </a:ln>
              <a:solidFill>
                <a:srgbClr val="FF0000"/>
              </a:solidFill>
              <a:effectLst/>
              <a:uLnTx/>
              <a:uFillTx/>
              <a:latin typeface="Century Gothic"/>
              <a:ea typeface="微软雅黑"/>
              <a:cs typeface="+mn-cs"/>
            </a:endParaRPr>
          </a:p>
        </p:txBody>
      </p:sp>
    </p:spTree>
    <p:extLst>
      <p:ext uri="{BB962C8B-B14F-4D97-AF65-F5344CB8AC3E}">
        <p14:creationId xmlns:p14="http://schemas.microsoft.com/office/powerpoint/2010/main" val="25034920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710363" y="416734"/>
            <a:ext cx="10515599" cy="652366"/>
          </a:xfrm>
        </p:spPr>
        <p:txBody>
          <a:bodyPr/>
          <a:lstStyle/>
          <a:p>
            <a:pPr algn="ctr"/>
            <a:r>
              <a:rPr kumimoji="1" lang="en-US" altLang="zh-TW" sz="5400" dirty="0">
                <a:solidFill>
                  <a:schemeClr val="accent1">
                    <a:lumMod val="75000"/>
                  </a:schemeClr>
                </a:solidFill>
                <a:effectLst/>
                <a:latin typeface="微軟正黑體" panose="020B0604030504040204" pitchFamily="34" charset="-120"/>
                <a:ea typeface="微軟正黑體" panose="020B0604030504040204" pitchFamily="34" charset="-120"/>
              </a:rPr>
              <a:t>3.4 </a:t>
            </a:r>
            <a:r>
              <a:rPr kumimoji="1" lang="zh-TW" altLang="en-US" sz="5400" dirty="0">
                <a:solidFill>
                  <a:schemeClr val="accent1">
                    <a:lumMod val="75000"/>
                  </a:schemeClr>
                </a:solidFill>
                <a:effectLst/>
                <a:latin typeface="微軟正黑體" panose="020B0604030504040204" pitchFamily="34" charset="-120"/>
                <a:ea typeface="微軟正黑體" panose="020B0604030504040204" pitchFamily="34" charset="-120"/>
              </a:rPr>
              <a:t>多變量分佈</a:t>
            </a:r>
          </a:p>
        </p:txBody>
      </p:sp>
      <p:sp>
        <p:nvSpPr>
          <p:cNvPr id="4" name="Content Placeholder 9"/>
          <p:cNvSpPr txBox="1">
            <a:spLocks/>
          </p:cNvSpPr>
          <p:nvPr/>
        </p:nvSpPr>
        <p:spPr>
          <a:xfrm>
            <a:off x="1126434" y="1593158"/>
            <a:ext cx="10515600" cy="455618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uFillTx/>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uFillTx/>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kumimoji="0" lang="en-US" altLang="zh-TW" sz="36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p:txBody>
      </p:sp>
      <p:grpSp>
        <p:nvGrpSpPr>
          <p:cNvPr id="11" name="组合 1"/>
          <p:cNvGrpSpPr/>
          <p:nvPr/>
        </p:nvGrpSpPr>
        <p:grpSpPr>
          <a:xfrm rot="19829320">
            <a:off x="544321" y="229188"/>
            <a:ext cx="977348" cy="977348"/>
            <a:chOff x="4482708" y="3301238"/>
            <a:chExt cx="661162" cy="661162"/>
          </a:xfrm>
        </p:grpSpPr>
        <p:grpSp>
          <p:nvGrpSpPr>
            <p:cNvPr id="12" name="组合 2"/>
            <p:cNvGrpSpPr/>
            <p:nvPr/>
          </p:nvGrpSpPr>
          <p:grpSpPr>
            <a:xfrm>
              <a:off x="4482708" y="3301238"/>
              <a:ext cx="661162" cy="661162"/>
              <a:chOff x="775780" y="771550"/>
              <a:chExt cx="1852004" cy="1852004"/>
            </a:xfrm>
          </p:grpSpPr>
          <p:sp>
            <p:nvSpPr>
              <p:cNvPr id="16" name="椭圆 6"/>
              <p:cNvSpPr>
                <a:spLocks/>
              </p:cNvSpPr>
              <p:nvPr/>
            </p:nvSpPr>
            <p:spPr>
              <a:xfrm>
                <a:off x="775780" y="771550"/>
                <a:ext cx="1852004" cy="1852004"/>
              </a:xfrm>
              <a:prstGeom prst="ellipse">
                <a:avLst/>
              </a:prstGeom>
              <a:solidFill>
                <a:srgbClr val="2E75B6"/>
              </a:solidFill>
              <a:ln w="38100">
                <a:noFill/>
              </a:ln>
              <a:effectLst>
                <a:outerShdw blurRad="635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17" name="椭圆 7"/>
              <p:cNvSpPr>
                <a:spLocks/>
              </p:cNvSpPr>
              <p:nvPr/>
            </p:nvSpPr>
            <p:spPr>
              <a:xfrm>
                <a:off x="1007830" y="1003599"/>
                <a:ext cx="1387909" cy="1387909"/>
              </a:xfrm>
              <a:prstGeom prst="ellipse">
                <a:avLst/>
              </a:prstGeom>
              <a:solidFill>
                <a:schemeClr val="bg1"/>
              </a:solidFill>
              <a:ln>
                <a:noFill/>
              </a:ln>
              <a:effectLst>
                <a:outerShdw blurRad="635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36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13" name="组合 3"/>
            <p:cNvGrpSpPr/>
            <p:nvPr/>
          </p:nvGrpSpPr>
          <p:grpSpPr>
            <a:xfrm>
              <a:off x="4679943" y="3516067"/>
              <a:ext cx="266691" cy="231503"/>
              <a:chOff x="6434683" y="510993"/>
              <a:chExt cx="987549" cy="857250"/>
            </a:xfrm>
          </p:grpSpPr>
          <p:sp>
            <p:nvSpPr>
              <p:cNvPr id="14" name="任意多边形 88"/>
              <p:cNvSpPr>
                <a:spLocks/>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uFillTx/>
                  </a:defRPr>
                </a:pPr>
                <a:endParaRPr kumimoji="0" lang="zh-CN" altLang="en-US" sz="2400" b="0" i="0" u="none" strike="noStrike" kern="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15" name="直接连接符 5"/>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18" name="Content Placeholder 9">
            <a:extLst>
              <a:ext uri="{FF2B5EF4-FFF2-40B4-BE49-F238E27FC236}">
                <a16:creationId xmlns:a16="http://schemas.microsoft.com/office/drawing/2014/main" id="{6E1F445B-DEF5-415E-997C-4557423743AB}"/>
              </a:ext>
            </a:extLst>
          </p:cNvPr>
          <p:cNvSpPr txBox="1">
            <a:spLocks/>
          </p:cNvSpPr>
          <p:nvPr/>
        </p:nvSpPr>
        <p:spPr>
          <a:xfrm>
            <a:off x="710363" y="1748718"/>
            <a:ext cx="10515600" cy="405401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TW" altLang="en-US" sz="2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多變數分佈通俗來說就是分析兩個變數的聯合機率分佈和每一個變數的分佈。</a:t>
            </a:r>
          </a:p>
        </p:txBody>
      </p:sp>
      <p:pic>
        <p:nvPicPr>
          <p:cNvPr id="2" name="圖片 1">
            <a:extLst>
              <a:ext uri="{FF2B5EF4-FFF2-40B4-BE49-F238E27FC236}">
                <a16:creationId xmlns:a16="http://schemas.microsoft.com/office/drawing/2014/main" id="{3F386FD3-F7F1-428E-BC12-C910BDAF63EA}"/>
              </a:ext>
            </a:extLst>
          </p:cNvPr>
          <p:cNvPicPr>
            <a:picLocks noChangeAspect="1"/>
          </p:cNvPicPr>
          <p:nvPr/>
        </p:nvPicPr>
        <p:blipFill>
          <a:blip r:embed="rId3"/>
          <a:stretch>
            <a:fillRect/>
          </a:stretch>
        </p:blipFill>
        <p:spPr>
          <a:xfrm>
            <a:off x="3189421" y="2464056"/>
            <a:ext cx="8069565" cy="4209341"/>
          </a:xfrm>
          <a:prstGeom prst="rect">
            <a:avLst/>
          </a:prstGeom>
        </p:spPr>
      </p:pic>
      <p:sp>
        <p:nvSpPr>
          <p:cNvPr id="20" name="矩形 19">
            <a:extLst>
              <a:ext uri="{FF2B5EF4-FFF2-40B4-BE49-F238E27FC236}">
                <a16:creationId xmlns:a16="http://schemas.microsoft.com/office/drawing/2014/main" id="{2C498A6E-67E2-410D-994F-E3588BD37A77}"/>
              </a:ext>
            </a:extLst>
          </p:cNvPr>
          <p:cNvSpPr/>
          <p:nvPr/>
        </p:nvSpPr>
        <p:spPr>
          <a:xfrm>
            <a:off x="10733071" y="49385"/>
            <a:ext cx="1387239" cy="400110"/>
          </a:xfrm>
          <a:prstGeom prst="rect">
            <a:avLst/>
          </a:prstGeom>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TW" sz="2000" b="1" i="0" u="none" strike="noStrike" kern="1200" cap="none" spc="5"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Appendix</a:t>
            </a:r>
            <a:endParaRPr kumimoji="0" lang="zh-TW" altLang="en-US" sz="2000" b="1" i="0" u="none" strike="noStrike" kern="1200" cap="none" spc="0" normalizeH="0" baseline="0" noProof="0" dirty="0">
              <a:ln>
                <a:noFill/>
              </a:ln>
              <a:solidFill>
                <a:srgbClr val="FF0000"/>
              </a:solidFill>
              <a:effectLst/>
              <a:uLnTx/>
              <a:uFillTx/>
              <a:latin typeface="Century Gothic"/>
              <a:ea typeface="微软雅黑"/>
              <a:cs typeface="+mn-cs"/>
            </a:endParaRPr>
          </a:p>
        </p:txBody>
      </p:sp>
    </p:spTree>
    <p:extLst>
      <p:ext uri="{BB962C8B-B14F-4D97-AF65-F5344CB8AC3E}">
        <p14:creationId xmlns:p14="http://schemas.microsoft.com/office/powerpoint/2010/main" val="41861007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710363" y="416734"/>
            <a:ext cx="10515599" cy="652366"/>
          </a:xfrm>
        </p:spPr>
        <p:txBody>
          <a:bodyPr/>
          <a:lstStyle/>
          <a:p>
            <a:pPr algn="ctr"/>
            <a:r>
              <a:rPr kumimoji="1" lang="en-US" altLang="zh-TW" sz="5400" dirty="0">
                <a:solidFill>
                  <a:schemeClr val="accent1">
                    <a:lumMod val="75000"/>
                  </a:schemeClr>
                </a:solidFill>
                <a:effectLst/>
                <a:latin typeface="微軟正黑體" panose="020B0604030504040204" pitchFamily="34" charset="-120"/>
                <a:ea typeface="微軟正黑體" panose="020B0604030504040204" pitchFamily="34" charset="-120"/>
              </a:rPr>
              <a:t>3.5 </a:t>
            </a:r>
            <a:r>
              <a:rPr kumimoji="1" lang="zh-TW" altLang="en-US" sz="5400" dirty="0">
                <a:solidFill>
                  <a:schemeClr val="accent1">
                    <a:lumMod val="75000"/>
                  </a:schemeClr>
                </a:solidFill>
                <a:effectLst/>
                <a:latin typeface="微軟正黑體" panose="020B0604030504040204" pitchFamily="34" charset="-120"/>
                <a:ea typeface="微軟正黑體" panose="020B0604030504040204" pitchFamily="34" charset="-120"/>
              </a:rPr>
              <a:t>資料集中成對雙變數分析</a:t>
            </a:r>
          </a:p>
        </p:txBody>
      </p:sp>
      <p:sp>
        <p:nvSpPr>
          <p:cNvPr id="4" name="Content Placeholder 9"/>
          <p:cNvSpPr txBox="1">
            <a:spLocks/>
          </p:cNvSpPr>
          <p:nvPr/>
        </p:nvSpPr>
        <p:spPr>
          <a:xfrm>
            <a:off x="1126434" y="1593158"/>
            <a:ext cx="10515600" cy="455618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uFillTx/>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uFillTx/>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kumimoji="0" lang="en-US" altLang="zh-TW" sz="36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p:txBody>
      </p:sp>
      <p:grpSp>
        <p:nvGrpSpPr>
          <p:cNvPr id="11" name="组合 1"/>
          <p:cNvGrpSpPr/>
          <p:nvPr/>
        </p:nvGrpSpPr>
        <p:grpSpPr>
          <a:xfrm rot="19829320">
            <a:off x="544321" y="229188"/>
            <a:ext cx="977348" cy="977348"/>
            <a:chOff x="4482708" y="3301238"/>
            <a:chExt cx="661162" cy="661162"/>
          </a:xfrm>
        </p:grpSpPr>
        <p:grpSp>
          <p:nvGrpSpPr>
            <p:cNvPr id="12" name="组合 2"/>
            <p:cNvGrpSpPr/>
            <p:nvPr/>
          </p:nvGrpSpPr>
          <p:grpSpPr>
            <a:xfrm>
              <a:off x="4482708" y="3301238"/>
              <a:ext cx="661162" cy="661162"/>
              <a:chOff x="775780" y="771550"/>
              <a:chExt cx="1852004" cy="1852004"/>
            </a:xfrm>
          </p:grpSpPr>
          <p:sp>
            <p:nvSpPr>
              <p:cNvPr id="16" name="椭圆 6"/>
              <p:cNvSpPr>
                <a:spLocks/>
              </p:cNvSpPr>
              <p:nvPr/>
            </p:nvSpPr>
            <p:spPr>
              <a:xfrm>
                <a:off x="775780" y="771550"/>
                <a:ext cx="1852004" cy="1852004"/>
              </a:xfrm>
              <a:prstGeom prst="ellipse">
                <a:avLst/>
              </a:prstGeom>
              <a:solidFill>
                <a:srgbClr val="2E75B6"/>
              </a:solidFill>
              <a:ln w="38100">
                <a:noFill/>
              </a:ln>
              <a:effectLst>
                <a:outerShdw blurRad="635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17" name="椭圆 7"/>
              <p:cNvSpPr>
                <a:spLocks/>
              </p:cNvSpPr>
              <p:nvPr/>
            </p:nvSpPr>
            <p:spPr>
              <a:xfrm>
                <a:off x="1007830" y="1003599"/>
                <a:ext cx="1387909" cy="1387909"/>
              </a:xfrm>
              <a:prstGeom prst="ellipse">
                <a:avLst/>
              </a:prstGeom>
              <a:solidFill>
                <a:schemeClr val="bg1"/>
              </a:solidFill>
              <a:ln>
                <a:noFill/>
              </a:ln>
              <a:effectLst>
                <a:outerShdw blurRad="635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36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13" name="组合 3"/>
            <p:cNvGrpSpPr/>
            <p:nvPr/>
          </p:nvGrpSpPr>
          <p:grpSpPr>
            <a:xfrm>
              <a:off x="4679943" y="3516067"/>
              <a:ext cx="266691" cy="231503"/>
              <a:chOff x="6434683" y="510993"/>
              <a:chExt cx="987549" cy="857250"/>
            </a:xfrm>
          </p:grpSpPr>
          <p:sp>
            <p:nvSpPr>
              <p:cNvPr id="14" name="任意多边形 88"/>
              <p:cNvSpPr>
                <a:spLocks/>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uFillTx/>
                  </a:defRPr>
                </a:pPr>
                <a:endParaRPr kumimoji="0" lang="zh-CN" altLang="en-US" sz="2400" b="0" i="0" u="none" strike="noStrike" kern="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15" name="直接连接符 5"/>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18" name="Content Placeholder 9">
            <a:extLst>
              <a:ext uri="{FF2B5EF4-FFF2-40B4-BE49-F238E27FC236}">
                <a16:creationId xmlns:a16="http://schemas.microsoft.com/office/drawing/2014/main" id="{6E1F445B-DEF5-415E-997C-4557423743AB}"/>
              </a:ext>
            </a:extLst>
          </p:cNvPr>
          <p:cNvSpPr txBox="1">
            <a:spLocks/>
          </p:cNvSpPr>
          <p:nvPr/>
        </p:nvSpPr>
        <p:spPr>
          <a:xfrm>
            <a:off x="710363" y="1748718"/>
            <a:ext cx="10515600" cy="405401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TW" altLang="en-US" sz="2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對於資料集有多個變數的情況，如果每一對都要畫出相關關係可能會比較麻煩，利用</a:t>
            </a:r>
            <a:r>
              <a:rPr kumimoji="0" lang="en-US" altLang="zh-TW" sz="2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Seaborn</a:t>
            </a:r>
            <a:r>
              <a:rPr kumimoji="0" lang="zh-TW" altLang="en-US" sz="2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可以很簡單的畫出資料集中每個變數之間的關係。</a:t>
            </a:r>
          </a:p>
        </p:txBody>
      </p:sp>
      <p:pic>
        <p:nvPicPr>
          <p:cNvPr id="19" name="圖片 18">
            <a:extLst>
              <a:ext uri="{FF2B5EF4-FFF2-40B4-BE49-F238E27FC236}">
                <a16:creationId xmlns:a16="http://schemas.microsoft.com/office/drawing/2014/main" id="{730A2F11-4769-461C-AE79-2596F5807F03}"/>
              </a:ext>
            </a:extLst>
          </p:cNvPr>
          <p:cNvPicPr>
            <a:picLocks noChangeAspect="1"/>
          </p:cNvPicPr>
          <p:nvPr/>
        </p:nvPicPr>
        <p:blipFill>
          <a:blip r:embed="rId3"/>
          <a:stretch>
            <a:fillRect/>
          </a:stretch>
        </p:blipFill>
        <p:spPr>
          <a:xfrm>
            <a:off x="7300736" y="2935111"/>
            <a:ext cx="3764830" cy="3785554"/>
          </a:xfrm>
          <a:prstGeom prst="rect">
            <a:avLst/>
          </a:prstGeom>
        </p:spPr>
      </p:pic>
      <p:pic>
        <p:nvPicPr>
          <p:cNvPr id="2" name="圖片 1">
            <a:extLst>
              <a:ext uri="{FF2B5EF4-FFF2-40B4-BE49-F238E27FC236}">
                <a16:creationId xmlns:a16="http://schemas.microsoft.com/office/drawing/2014/main" id="{A01989A3-504F-4222-9903-C0955988E45E}"/>
              </a:ext>
            </a:extLst>
          </p:cNvPr>
          <p:cNvPicPr>
            <a:picLocks noChangeAspect="1"/>
          </p:cNvPicPr>
          <p:nvPr/>
        </p:nvPicPr>
        <p:blipFill>
          <a:blip r:embed="rId4"/>
          <a:stretch>
            <a:fillRect/>
          </a:stretch>
        </p:blipFill>
        <p:spPr>
          <a:xfrm>
            <a:off x="2386627" y="4007496"/>
            <a:ext cx="4759309" cy="1133168"/>
          </a:xfrm>
          <a:prstGeom prst="rect">
            <a:avLst/>
          </a:prstGeom>
        </p:spPr>
      </p:pic>
      <p:sp>
        <p:nvSpPr>
          <p:cNvPr id="21" name="矩形 20">
            <a:extLst>
              <a:ext uri="{FF2B5EF4-FFF2-40B4-BE49-F238E27FC236}">
                <a16:creationId xmlns:a16="http://schemas.microsoft.com/office/drawing/2014/main" id="{7849622E-7F84-4080-90A6-54AB750EAAC5}"/>
              </a:ext>
            </a:extLst>
          </p:cNvPr>
          <p:cNvSpPr/>
          <p:nvPr/>
        </p:nvSpPr>
        <p:spPr>
          <a:xfrm>
            <a:off x="10733071" y="49385"/>
            <a:ext cx="1387239" cy="400110"/>
          </a:xfrm>
          <a:prstGeom prst="rect">
            <a:avLst/>
          </a:prstGeom>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TW" sz="2000" b="1" i="0" u="none" strike="noStrike" kern="1200" cap="none" spc="5"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Appendix</a:t>
            </a:r>
            <a:endParaRPr kumimoji="0" lang="zh-TW" altLang="en-US" sz="2000" b="1" i="0" u="none" strike="noStrike" kern="1200" cap="none" spc="0" normalizeH="0" baseline="0" noProof="0" dirty="0">
              <a:ln>
                <a:noFill/>
              </a:ln>
              <a:solidFill>
                <a:srgbClr val="FF0000"/>
              </a:solidFill>
              <a:effectLst/>
              <a:uLnTx/>
              <a:uFillTx/>
              <a:latin typeface="Century Gothic"/>
              <a:ea typeface="微软雅黑"/>
              <a:cs typeface="+mn-cs"/>
            </a:endParaRPr>
          </a:p>
        </p:txBody>
      </p:sp>
    </p:spTree>
    <p:extLst>
      <p:ext uri="{BB962C8B-B14F-4D97-AF65-F5344CB8AC3E}">
        <p14:creationId xmlns:p14="http://schemas.microsoft.com/office/powerpoint/2010/main" val="27955204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710363" y="416734"/>
            <a:ext cx="10515599" cy="652366"/>
          </a:xfrm>
        </p:spPr>
        <p:txBody>
          <a:bodyPr/>
          <a:lstStyle/>
          <a:p>
            <a:pPr algn="ctr"/>
            <a:r>
              <a:rPr kumimoji="1" lang="en-US" altLang="zh-TW" sz="5400" dirty="0">
                <a:solidFill>
                  <a:schemeClr val="accent1">
                    <a:lumMod val="75000"/>
                  </a:schemeClr>
                </a:solidFill>
                <a:effectLst/>
                <a:latin typeface="微軟正黑體" panose="020B0604030504040204" pitchFamily="34" charset="-120"/>
                <a:ea typeface="微軟正黑體" panose="020B0604030504040204" pitchFamily="34" charset="-120"/>
              </a:rPr>
              <a:t>3.6 </a:t>
            </a:r>
            <a:r>
              <a:rPr kumimoji="1" lang="zh-TW" altLang="en-US" sz="5400" dirty="0">
                <a:solidFill>
                  <a:schemeClr val="accent1">
                    <a:lumMod val="75000"/>
                  </a:schemeClr>
                </a:solidFill>
                <a:effectLst/>
                <a:latin typeface="微軟正黑體" panose="020B0604030504040204" pitchFamily="34" charset="-120"/>
                <a:ea typeface="微軟正黑體" panose="020B0604030504040204" pitchFamily="34" charset="-120"/>
              </a:rPr>
              <a:t>雙變數</a:t>
            </a:r>
            <a:r>
              <a:rPr kumimoji="1" lang="en-US" altLang="zh-TW" sz="5400" dirty="0">
                <a:solidFill>
                  <a:schemeClr val="accent1">
                    <a:lumMod val="75000"/>
                  </a:schemeClr>
                </a:solidFill>
                <a:effectLst/>
                <a:latin typeface="微軟正黑體" panose="020B0604030504040204" pitchFamily="34" charset="-120"/>
                <a:ea typeface="微軟正黑體" panose="020B0604030504040204" pitchFamily="34" charset="-120"/>
              </a:rPr>
              <a:t>-</a:t>
            </a:r>
            <a:r>
              <a:rPr kumimoji="1" lang="zh-TW" altLang="en-US" sz="5400" dirty="0">
                <a:solidFill>
                  <a:schemeClr val="accent1">
                    <a:lumMod val="75000"/>
                  </a:schemeClr>
                </a:solidFill>
                <a:effectLst/>
                <a:latin typeface="微軟正黑體" panose="020B0604030504040204" pitchFamily="34" charset="-120"/>
                <a:ea typeface="微軟正黑體" panose="020B0604030504040204" pitchFamily="34" charset="-120"/>
              </a:rPr>
              <a:t>三變數散佈圖</a:t>
            </a:r>
          </a:p>
        </p:txBody>
      </p:sp>
      <p:sp>
        <p:nvSpPr>
          <p:cNvPr id="4" name="Content Placeholder 9"/>
          <p:cNvSpPr txBox="1">
            <a:spLocks/>
          </p:cNvSpPr>
          <p:nvPr/>
        </p:nvSpPr>
        <p:spPr>
          <a:xfrm>
            <a:off x="1126434" y="1593158"/>
            <a:ext cx="10515600" cy="455618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uFillTx/>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uFillTx/>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kumimoji="0" lang="en-US" altLang="zh-TW" sz="36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p:txBody>
      </p:sp>
      <p:grpSp>
        <p:nvGrpSpPr>
          <p:cNvPr id="11" name="组合 1"/>
          <p:cNvGrpSpPr/>
          <p:nvPr/>
        </p:nvGrpSpPr>
        <p:grpSpPr>
          <a:xfrm rot="19829320">
            <a:off x="544321" y="229188"/>
            <a:ext cx="977348" cy="977348"/>
            <a:chOff x="4482708" y="3301238"/>
            <a:chExt cx="661162" cy="661162"/>
          </a:xfrm>
        </p:grpSpPr>
        <p:grpSp>
          <p:nvGrpSpPr>
            <p:cNvPr id="12" name="组合 2"/>
            <p:cNvGrpSpPr/>
            <p:nvPr/>
          </p:nvGrpSpPr>
          <p:grpSpPr>
            <a:xfrm>
              <a:off x="4482708" y="3301238"/>
              <a:ext cx="661162" cy="661162"/>
              <a:chOff x="775780" y="771550"/>
              <a:chExt cx="1852004" cy="1852004"/>
            </a:xfrm>
          </p:grpSpPr>
          <p:sp>
            <p:nvSpPr>
              <p:cNvPr id="16" name="椭圆 6"/>
              <p:cNvSpPr>
                <a:spLocks/>
              </p:cNvSpPr>
              <p:nvPr/>
            </p:nvSpPr>
            <p:spPr>
              <a:xfrm>
                <a:off x="775780" y="771550"/>
                <a:ext cx="1852004" cy="1852004"/>
              </a:xfrm>
              <a:prstGeom prst="ellipse">
                <a:avLst/>
              </a:prstGeom>
              <a:solidFill>
                <a:srgbClr val="2E75B6"/>
              </a:solidFill>
              <a:ln w="38100">
                <a:noFill/>
              </a:ln>
              <a:effectLst>
                <a:outerShdw blurRad="635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17" name="椭圆 7"/>
              <p:cNvSpPr>
                <a:spLocks/>
              </p:cNvSpPr>
              <p:nvPr/>
            </p:nvSpPr>
            <p:spPr>
              <a:xfrm>
                <a:off x="1007830" y="1003599"/>
                <a:ext cx="1387909" cy="1387909"/>
              </a:xfrm>
              <a:prstGeom prst="ellipse">
                <a:avLst/>
              </a:prstGeom>
              <a:solidFill>
                <a:schemeClr val="bg1"/>
              </a:solidFill>
              <a:ln>
                <a:noFill/>
              </a:ln>
              <a:effectLst>
                <a:outerShdw blurRad="635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36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13" name="组合 3"/>
            <p:cNvGrpSpPr/>
            <p:nvPr/>
          </p:nvGrpSpPr>
          <p:grpSpPr>
            <a:xfrm>
              <a:off x="4679943" y="3516067"/>
              <a:ext cx="266691" cy="231503"/>
              <a:chOff x="6434683" y="510993"/>
              <a:chExt cx="987549" cy="857250"/>
            </a:xfrm>
          </p:grpSpPr>
          <p:sp>
            <p:nvSpPr>
              <p:cNvPr id="14" name="任意多边形 88"/>
              <p:cNvSpPr>
                <a:spLocks/>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uFillTx/>
                  </a:defRPr>
                </a:pPr>
                <a:endParaRPr kumimoji="0" lang="zh-CN" altLang="en-US" sz="2400" b="0" i="0" u="none" strike="noStrike" kern="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15" name="直接连接符 5"/>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18" name="Content Placeholder 9">
            <a:extLst>
              <a:ext uri="{FF2B5EF4-FFF2-40B4-BE49-F238E27FC236}">
                <a16:creationId xmlns:a16="http://schemas.microsoft.com/office/drawing/2014/main" id="{6E1F445B-DEF5-415E-997C-4557423743AB}"/>
              </a:ext>
            </a:extLst>
          </p:cNvPr>
          <p:cNvSpPr txBox="1">
            <a:spLocks/>
          </p:cNvSpPr>
          <p:nvPr/>
        </p:nvSpPr>
        <p:spPr>
          <a:xfrm>
            <a:off x="710363" y="1748718"/>
            <a:ext cx="10515600" cy="405401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TW" altLang="en-US" sz="2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統計分析是了解資料集中的變數如何相互關聯以及這些關係如何依賴於其他變數的過程，但有時候在對資料集完全不了解的情況下，可以利用散佈圖對其進行視覺化分析，這裡主要用到的函數是</a:t>
            </a:r>
            <a:r>
              <a:rPr kumimoji="0" lang="en-US" altLang="zh-TW" sz="2800" b="0" i="0" u="none" strike="noStrike" kern="1200" cap="none" spc="0" normalizeH="0" baseline="0" noProof="0" dirty="0" err="1">
                <a:ln>
                  <a:noFill/>
                </a:ln>
                <a:solidFill>
                  <a:srgbClr val="000000"/>
                </a:solidFill>
                <a:effectLst/>
                <a:uLnTx/>
                <a:uFillTx/>
                <a:latin typeface="微軟正黑體" panose="020B0604030504040204" pitchFamily="34" charset="-120"/>
                <a:ea typeface="微軟正黑體" panose="020B0604030504040204" pitchFamily="34" charset="-120"/>
                <a:cs typeface="+mn-cs"/>
              </a:rPr>
              <a:t>relplot</a:t>
            </a:r>
            <a:r>
              <a:rPr kumimoji="0" lang="zh-TW" altLang="en-US" sz="2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函數。</a:t>
            </a:r>
          </a:p>
        </p:txBody>
      </p:sp>
      <p:pic>
        <p:nvPicPr>
          <p:cNvPr id="19" name="圖片 18">
            <a:extLst>
              <a:ext uri="{FF2B5EF4-FFF2-40B4-BE49-F238E27FC236}">
                <a16:creationId xmlns:a16="http://schemas.microsoft.com/office/drawing/2014/main" id="{A7D63D80-F80E-42E6-911C-EA9C601DE744}"/>
              </a:ext>
            </a:extLst>
          </p:cNvPr>
          <p:cNvPicPr>
            <a:picLocks noChangeAspect="1"/>
          </p:cNvPicPr>
          <p:nvPr/>
        </p:nvPicPr>
        <p:blipFill>
          <a:blip r:embed="rId3"/>
          <a:stretch>
            <a:fillRect/>
          </a:stretch>
        </p:blipFill>
        <p:spPr>
          <a:xfrm>
            <a:off x="693069" y="4687650"/>
            <a:ext cx="6006896" cy="674572"/>
          </a:xfrm>
          <a:prstGeom prst="rect">
            <a:avLst/>
          </a:prstGeom>
        </p:spPr>
      </p:pic>
      <p:pic>
        <p:nvPicPr>
          <p:cNvPr id="20" name="圖片 19">
            <a:extLst>
              <a:ext uri="{FF2B5EF4-FFF2-40B4-BE49-F238E27FC236}">
                <a16:creationId xmlns:a16="http://schemas.microsoft.com/office/drawing/2014/main" id="{21D47EFC-F9EB-4BF1-9005-473908F3AB2C}"/>
              </a:ext>
            </a:extLst>
          </p:cNvPr>
          <p:cNvPicPr>
            <a:picLocks noChangeAspect="1"/>
          </p:cNvPicPr>
          <p:nvPr/>
        </p:nvPicPr>
        <p:blipFill>
          <a:blip r:embed="rId4"/>
          <a:stretch>
            <a:fillRect/>
          </a:stretch>
        </p:blipFill>
        <p:spPr>
          <a:xfrm>
            <a:off x="6705600" y="3658872"/>
            <a:ext cx="3302068" cy="3199127"/>
          </a:xfrm>
          <a:prstGeom prst="rect">
            <a:avLst/>
          </a:prstGeom>
        </p:spPr>
      </p:pic>
      <p:sp>
        <p:nvSpPr>
          <p:cNvPr id="22" name="矩形 21">
            <a:extLst>
              <a:ext uri="{FF2B5EF4-FFF2-40B4-BE49-F238E27FC236}">
                <a16:creationId xmlns:a16="http://schemas.microsoft.com/office/drawing/2014/main" id="{84663B43-F82F-4025-B215-A80DB4782686}"/>
              </a:ext>
            </a:extLst>
          </p:cNvPr>
          <p:cNvSpPr/>
          <p:nvPr/>
        </p:nvSpPr>
        <p:spPr>
          <a:xfrm>
            <a:off x="10733071" y="49385"/>
            <a:ext cx="1387239" cy="400110"/>
          </a:xfrm>
          <a:prstGeom prst="rect">
            <a:avLst/>
          </a:prstGeom>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TW" sz="2000" b="1" i="0" u="none" strike="noStrike" kern="1200" cap="none" spc="5"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Appendix</a:t>
            </a:r>
            <a:endParaRPr kumimoji="0" lang="zh-TW" altLang="en-US" sz="2000" b="1" i="0" u="none" strike="noStrike" kern="1200" cap="none" spc="0" normalizeH="0" baseline="0" noProof="0" dirty="0">
              <a:ln>
                <a:noFill/>
              </a:ln>
              <a:solidFill>
                <a:srgbClr val="FF0000"/>
              </a:solidFill>
              <a:effectLst/>
              <a:uLnTx/>
              <a:uFillTx/>
              <a:latin typeface="Century Gothic"/>
              <a:ea typeface="微软雅黑"/>
              <a:cs typeface="+mn-cs"/>
            </a:endParaRPr>
          </a:p>
        </p:txBody>
      </p:sp>
    </p:spTree>
    <p:extLst>
      <p:ext uri="{BB962C8B-B14F-4D97-AF65-F5344CB8AC3E}">
        <p14:creationId xmlns:p14="http://schemas.microsoft.com/office/powerpoint/2010/main" val="5352844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710363" y="416734"/>
            <a:ext cx="10515599" cy="652366"/>
          </a:xfrm>
        </p:spPr>
        <p:txBody>
          <a:bodyPr/>
          <a:lstStyle/>
          <a:p>
            <a:pPr algn="ctr"/>
            <a:r>
              <a:rPr kumimoji="1" lang="en-US" altLang="zh-TW" sz="5400" dirty="0">
                <a:solidFill>
                  <a:schemeClr val="accent1">
                    <a:lumMod val="75000"/>
                  </a:schemeClr>
                </a:solidFill>
                <a:effectLst/>
                <a:latin typeface="微軟正黑體" panose="020B0604030504040204" pitchFamily="34" charset="-120"/>
                <a:ea typeface="微軟正黑體" panose="020B0604030504040204" pitchFamily="34" charset="-120"/>
              </a:rPr>
              <a:t>3.6 </a:t>
            </a:r>
            <a:r>
              <a:rPr kumimoji="1" lang="zh-TW" altLang="en-US" sz="5400" dirty="0">
                <a:solidFill>
                  <a:schemeClr val="accent1">
                    <a:lumMod val="75000"/>
                  </a:schemeClr>
                </a:solidFill>
                <a:effectLst/>
                <a:latin typeface="微軟正黑體" panose="020B0604030504040204" pitchFamily="34" charset="-120"/>
                <a:ea typeface="微軟正黑體" panose="020B0604030504040204" pitchFamily="34" charset="-120"/>
              </a:rPr>
              <a:t>雙變數</a:t>
            </a:r>
            <a:r>
              <a:rPr kumimoji="1" lang="en-US" altLang="zh-TW" sz="5400" dirty="0">
                <a:solidFill>
                  <a:schemeClr val="accent1">
                    <a:lumMod val="75000"/>
                  </a:schemeClr>
                </a:solidFill>
                <a:effectLst/>
                <a:latin typeface="微軟正黑體" panose="020B0604030504040204" pitchFamily="34" charset="-120"/>
                <a:ea typeface="微軟正黑體" panose="020B0604030504040204" pitchFamily="34" charset="-120"/>
              </a:rPr>
              <a:t>-</a:t>
            </a:r>
            <a:r>
              <a:rPr kumimoji="1" lang="zh-TW" altLang="en-US" sz="5400" dirty="0">
                <a:solidFill>
                  <a:schemeClr val="accent1">
                    <a:lumMod val="75000"/>
                  </a:schemeClr>
                </a:solidFill>
                <a:effectLst/>
                <a:latin typeface="微軟正黑體" panose="020B0604030504040204" pitchFamily="34" charset="-120"/>
                <a:ea typeface="微軟正黑體" panose="020B0604030504040204" pitchFamily="34" charset="-120"/>
              </a:rPr>
              <a:t>三變數散佈圖</a:t>
            </a:r>
          </a:p>
        </p:txBody>
      </p:sp>
      <p:sp>
        <p:nvSpPr>
          <p:cNvPr id="4" name="Content Placeholder 9"/>
          <p:cNvSpPr txBox="1">
            <a:spLocks/>
          </p:cNvSpPr>
          <p:nvPr/>
        </p:nvSpPr>
        <p:spPr>
          <a:xfrm>
            <a:off x="1126434" y="1593158"/>
            <a:ext cx="10515600" cy="455618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uFillTx/>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uFillTx/>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kumimoji="0" lang="en-US" altLang="zh-TW" sz="36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p:txBody>
      </p:sp>
      <p:grpSp>
        <p:nvGrpSpPr>
          <p:cNvPr id="11" name="组合 1"/>
          <p:cNvGrpSpPr/>
          <p:nvPr/>
        </p:nvGrpSpPr>
        <p:grpSpPr>
          <a:xfrm rot="19829320">
            <a:off x="544321" y="229188"/>
            <a:ext cx="977348" cy="977348"/>
            <a:chOff x="4482708" y="3301238"/>
            <a:chExt cx="661162" cy="661162"/>
          </a:xfrm>
        </p:grpSpPr>
        <p:grpSp>
          <p:nvGrpSpPr>
            <p:cNvPr id="12" name="组合 2"/>
            <p:cNvGrpSpPr/>
            <p:nvPr/>
          </p:nvGrpSpPr>
          <p:grpSpPr>
            <a:xfrm>
              <a:off x="4482708" y="3301238"/>
              <a:ext cx="661162" cy="661162"/>
              <a:chOff x="775780" y="771550"/>
              <a:chExt cx="1852004" cy="1852004"/>
            </a:xfrm>
          </p:grpSpPr>
          <p:sp>
            <p:nvSpPr>
              <p:cNvPr id="16" name="椭圆 6"/>
              <p:cNvSpPr>
                <a:spLocks/>
              </p:cNvSpPr>
              <p:nvPr/>
            </p:nvSpPr>
            <p:spPr>
              <a:xfrm>
                <a:off x="775780" y="771550"/>
                <a:ext cx="1852004" cy="1852004"/>
              </a:xfrm>
              <a:prstGeom prst="ellipse">
                <a:avLst/>
              </a:prstGeom>
              <a:solidFill>
                <a:srgbClr val="2E75B6"/>
              </a:solidFill>
              <a:ln w="38100">
                <a:noFill/>
              </a:ln>
              <a:effectLst>
                <a:outerShdw blurRad="635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17" name="椭圆 7"/>
              <p:cNvSpPr>
                <a:spLocks/>
              </p:cNvSpPr>
              <p:nvPr/>
            </p:nvSpPr>
            <p:spPr>
              <a:xfrm>
                <a:off x="1007830" y="1003599"/>
                <a:ext cx="1387909" cy="1387909"/>
              </a:xfrm>
              <a:prstGeom prst="ellipse">
                <a:avLst/>
              </a:prstGeom>
              <a:solidFill>
                <a:schemeClr val="bg1"/>
              </a:solidFill>
              <a:ln>
                <a:noFill/>
              </a:ln>
              <a:effectLst>
                <a:outerShdw blurRad="635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36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13" name="组合 3"/>
            <p:cNvGrpSpPr/>
            <p:nvPr/>
          </p:nvGrpSpPr>
          <p:grpSpPr>
            <a:xfrm>
              <a:off x="4679943" y="3516067"/>
              <a:ext cx="266691" cy="231503"/>
              <a:chOff x="6434683" y="510993"/>
              <a:chExt cx="987549" cy="857250"/>
            </a:xfrm>
          </p:grpSpPr>
          <p:sp>
            <p:nvSpPr>
              <p:cNvPr id="14" name="任意多边形 88"/>
              <p:cNvSpPr>
                <a:spLocks/>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uFillTx/>
                  </a:defRPr>
                </a:pPr>
                <a:endParaRPr kumimoji="0" lang="zh-CN" altLang="en-US" sz="2400" b="0" i="0" u="none" strike="noStrike" kern="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15" name="直接连接符 5"/>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18" name="Content Placeholder 9">
            <a:extLst>
              <a:ext uri="{FF2B5EF4-FFF2-40B4-BE49-F238E27FC236}">
                <a16:creationId xmlns:a16="http://schemas.microsoft.com/office/drawing/2014/main" id="{6E1F445B-DEF5-415E-997C-4557423743AB}"/>
              </a:ext>
            </a:extLst>
          </p:cNvPr>
          <p:cNvSpPr txBox="1">
            <a:spLocks/>
          </p:cNvSpPr>
          <p:nvPr/>
        </p:nvSpPr>
        <p:spPr>
          <a:xfrm>
            <a:off x="710363" y="1748718"/>
            <a:ext cx="10515600" cy="405401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0" lang="zh-TW" altLang="en-US" sz="36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p:txBody>
      </p:sp>
      <p:pic>
        <p:nvPicPr>
          <p:cNvPr id="2" name="圖片 1">
            <a:extLst>
              <a:ext uri="{FF2B5EF4-FFF2-40B4-BE49-F238E27FC236}">
                <a16:creationId xmlns:a16="http://schemas.microsoft.com/office/drawing/2014/main" id="{39F7F87D-7631-40FC-96EA-1487E896E11A}"/>
              </a:ext>
            </a:extLst>
          </p:cNvPr>
          <p:cNvPicPr>
            <a:picLocks noChangeAspect="1"/>
          </p:cNvPicPr>
          <p:nvPr/>
        </p:nvPicPr>
        <p:blipFill>
          <a:blip r:embed="rId3"/>
          <a:stretch>
            <a:fillRect/>
          </a:stretch>
        </p:blipFill>
        <p:spPr>
          <a:xfrm>
            <a:off x="1730665" y="1216963"/>
            <a:ext cx="8474994" cy="5414579"/>
          </a:xfrm>
          <a:prstGeom prst="rect">
            <a:avLst/>
          </a:prstGeom>
        </p:spPr>
      </p:pic>
      <p:sp>
        <p:nvSpPr>
          <p:cNvPr id="20" name="矩形 19">
            <a:extLst>
              <a:ext uri="{FF2B5EF4-FFF2-40B4-BE49-F238E27FC236}">
                <a16:creationId xmlns:a16="http://schemas.microsoft.com/office/drawing/2014/main" id="{86A7AF70-3709-4242-B1CE-C0F86984F4FF}"/>
              </a:ext>
            </a:extLst>
          </p:cNvPr>
          <p:cNvSpPr/>
          <p:nvPr/>
        </p:nvSpPr>
        <p:spPr>
          <a:xfrm>
            <a:off x="10733071" y="49385"/>
            <a:ext cx="1387239" cy="400110"/>
          </a:xfrm>
          <a:prstGeom prst="rect">
            <a:avLst/>
          </a:prstGeom>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TW" sz="2000" b="1" i="0" u="none" strike="noStrike" kern="1200" cap="none" spc="5"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Appendix</a:t>
            </a:r>
            <a:endParaRPr kumimoji="0" lang="zh-TW" altLang="en-US" sz="2000" b="1" i="0" u="none" strike="noStrike" kern="1200" cap="none" spc="0" normalizeH="0" baseline="0" noProof="0" dirty="0">
              <a:ln>
                <a:noFill/>
              </a:ln>
              <a:solidFill>
                <a:srgbClr val="FF0000"/>
              </a:solidFill>
              <a:effectLst/>
              <a:uLnTx/>
              <a:uFillTx/>
              <a:latin typeface="Century Gothic"/>
              <a:ea typeface="微软雅黑"/>
              <a:cs typeface="+mn-cs"/>
            </a:endParaRPr>
          </a:p>
        </p:txBody>
      </p:sp>
    </p:spTree>
    <p:extLst>
      <p:ext uri="{BB962C8B-B14F-4D97-AF65-F5344CB8AC3E}">
        <p14:creationId xmlns:p14="http://schemas.microsoft.com/office/powerpoint/2010/main" val="1647414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710363" y="416734"/>
            <a:ext cx="10515599" cy="652366"/>
          </a:xfrm>
        </p:spPr>
        <p:txBody>
          <a:bodyPr/>
          <a:lstStyle/>
          <a:p>
            <a:pPr algn="ctr"/>
            <a:r>
              <a:rPr kumimoji="1" lang="zh-TW" altLang="en-US" sz="5400" dirty="0">
                <a:solidFill>
                  <a:schemeClr val="tx1"/>
                </a:solidFill>
                <a:effectLst/>
              </a:rPr>
              <a:t>何謂視覺化？</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3600" b="0" i="0" u="none" strike="noStrike" kern="1200" cap="none" spc="0" normalizeH="0" baseline="0" noProof="0">
                  <a:ln>
                    <a:noFill/>
                  </a:ln>
                  <a:solidFill>
                    <a:srgbClr val="FFFFFF"/>
                  </a:solidFill>
                  <a:effectLst/>
                  <a:uLnTx/>
                  <a:uFillTx/>
                  <a:latin typeface="Agency FB" panose="020B0503020202020204" pitchFamily="34" charset="0"/>
                  <a:ea typeface="微软雅黑"/>
                  <a:cs typeface="+mn-cs"/>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18" name="Content Placeholder 9">
            <a:extLst>
              <a:ext uri="{FF2B5EF4-FFF2-40B4-BE49-F238E27FC236}">
                <a16:creationId xmlns:a16="http://schemas.microsoft.com/office/drawing/2014/main" id="{1B98E950-4B64-48C5-813E-FE23820D6BE5}"/>
              </a:ext>
            </a:extLst>
          </p:cNvPr>
          <p:cNvSpPr txBox="1">
            <a:spLocks/>
          </p:cNvSpPr>
          <p:nvPr/>
        </p:nvSpPr>
        <p:spPr>
          <a:xfrm>
            <a:off x="864440" y="1860119"/>
            <a:ext cx="10515600" cy="4779120"/>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TW" altLang="en-US" sz="3200" b="0" i="0" u="none" strike="noStrike" kern="1200" cap="none" spc="0" normalizeH="0" baseline="0" noProof="0" dirty="0">
                <a:ln>
                  <a:noFill/>
                </a:ln>
                <a:solidFill>
                  <a:srgbClr val="000000"/>
                </a:solidFill>
                <a:effectLst/>
                <a:uLnTx/>
                <a:uFillTx/>
                <a:latin typeface="Calibri" panose="020F0502020204030204" pitchFamily="34" charset="0"/>
                <a:ea typeface="微軟正黑體" panose="020B0604030504040204" pitchFamily="34" charset="-120"/>
                <a:cs typeface="Calibri" panose="020F0502020204030204" pitchFamily="34" charset="0"/>
              </a:rPr>
              <a:t>資料視覺化</a:t>
            </a:r>
            <a:r>
              <a:rPr kumimoji="0" lang="en-US" altLang="zh-TW" sz="3200" b="0" i="0" u="none" strike="noStrike" kern="1200" cap="none" spc="0" normalizeH="0" baseline="0" noProof="0" dirty="0">
                <a:ln>
                  <a:noFill/>
                </a:ln>
                <a:solidFill>
                  <a:srgbClr val="000000"/>
                </a:solidFill>
                <a:effectLst/>
                <a:uLnTx/>
                <a:uFillTx/>
                <a:latin typeface="Calibri" panose="020F0502020204030204" pitchFamily="34" charset="0"/>
                <a:ea typeface="微軟正黑體" panose="020B0604030504040204" pitchFamily="34" charset="-120"/>
                <a:cs typeface="Calibri" panose="020F0502020204030204" pitchFamily="34" charset="0"/>
              </a:rPr>
              <a:t>(Data Visualization)</a:t>
            </a:r>
            <a:r>
              <a:rPr kumimoji="0" lang="zh-TW" altLang="en-US" sz="3200" b="0" i="0" u="none" strike="noStrike" kern="1200" cap="none" spc="0" normalizeH="0" baseline="0" noProof="0" dirty="0">
                <a:ln>
                  <a:noFill/>
                </a:ln>
                <a:solidFill>
                  <a:srgbClr val="000000"/>
                </a:solidFill>
                <a:effectLst/>
                <a:uLnTx/>
                <a:uFillTx/>
                <a:latin typeface="Calibri" panose="020F0502020204030204" pitchFamily="34" charset="0"/>
                <a:ea typeface="微軟正黑體" panose="020B0604030504040204" pitchFamily="34" charset="-120"/>
                <a:cs typeface="Calibri" panose="020F0502020204030204" pitchFamily="34" charset="0"/>
              </a:rPr>
              <a:t>指的是利用圖形化工具</a:t>
            </a:r>
            <a:r>
              <a:rPr kumimoji="0" lang="en-US" altLang="zh-TW" sz="3200" b="0" i="0" u="none" strike="noStrike" kern="1200" cap="none" spc="0" normalizeH="0" baseline="0" noProof="0" dirty="0">
                <a:ln>
                  <a:noFill/>
                </a:ln>
                <a:solidFill>
                  <a:srgbClr val="000000"/>
                </a:solidFill>
                <a:effectLst/>
                <a:uLnTx/>
                <a:uFillTx/>
                <a:latin typeface="Calibri" panose="020F0502020204030204" pitchFamily="34" charset="0"/>
                <a:ea typeface="微軟正黑體" panose="020B0604030504040204" pitchFamily="34" charset="-120"/>
                <a:cs typeface="Calibri" panose="020F0502020204030204" pitchFamily="34" charset="0"/>
              </a:rPr>
              <a:t>/</a:t>
            </a:r>
            <a:r>
              <a:rPr kumimoji="0" lang="zh-TW" altLang="en-US" sz="3200" b="0" i="0" u="none" strike="noStrike" kern="1200" cap="none" spc="0" normalizeH="0" baseline="0" noProof="0" dirty="0">
                <a:ln>
                  <a:noFill/>
                </a:ln>
                <a:solidFill>
                  <a:srgbClr val="000000"/>
                </a:solidFill>
                <a:effectLst/>
                <a:uLnTx/>
                <a:uFillTx/>
                <a:latin typeface="Calibri" panose="020F0502020204030204" pitchFamily="34" charset="0"/>
                <a:ea typeface="微軟正黑體" panose="020B0604030504040204" pitchFamily="34" charset="-120"/>
                <a:cs typeface="Calibri" panose="020F0502020204030204" pitchFamily="34" charset="0"/>
              </a:rPr>
              <a:t>功能，從資料庫</a:t>
            </a:r>
            <a:r>
              <a:rPr kumimoji="0" lang="en-US" altLang="zh-TW" sz="3200" b="0" i="0" u="none" strike="noStrike" kern="1200" cap="none" spc="0" normalizeH="0" baseline="0" noProof="0" dirty="0">
                <a:ln>
                  <a:noFill/>
                </a:ln>
                <a:solidFill>
                  <a:srgbClr val="000000"/>
                </a:solidFill>
                <a:effectLst/>
                <a:uLnTx/>
                <a:uFillTx/>
                <a:latin typeface="Calibri" panose="020F0502020204030204" pitchFamily="34" charset="0"/>
                <a:ea typeface="微軟正黑體" panose="020B0604030504040204" pitchFamily="34" charset="-120"/>
                <a:cs typeface="Calibri" panose="020F0502020204030204" pitchFamily="34" charset="0"/>
              </a:rPr>
              <a:t>(DB)</a:t>
            </a:r>
            <a:r>
              <a:rPr kumimoji="0" lang="zh-TW" altLang="en-US" sz="3200" b="0" i="0" u="none" strike="noStrike" kern="1200" cap="none" spc="0" normalizeH="0" baseline="0" noProof="0" dirty="0">
                <a:ln>
                  <a:noFill/>
                </a:ln>
                <a:solidFill>
                  <a:srgbClr val="000000"/>
                </a:solidFill>
                <a:effectLst/>
                <a:uLnTx/>
                <a:uFillTx/>
                <a:latin typeface="Calibri" panose="020F0502020204030204" pitchFamily="34" charset="0"/>
                <a:ea typeface="微軟正黑體" panose="020B0604030504040204" pitchFamily="34" charset="-120"/>
                <a:cs typeface="Calibri" panose="020F0502020204030204" pitchFamily="34" charset="0"/>
              </a:rPr>
              <a:t>或是資料表</a:t>
            </a:r>
            <a:r>
              <a:rPr kumimoji="0" lang="en-US" altLang="zh-TW" sz="3200" b="0" i="0" u="none" strike="noStrike" kern="1200" cap="none" spc="0" normalizeH="0" baseline="0" noProof="0" dirty="0">
                <a:ln>
                  <a:noFill/>
                </a:ln>
                <a:solidFill>
                  <a:srgbClr val="000000"/>
                </a:solidFill>
                <a:effectLst/>
                <a:uLnTx/>
                <a:uFillTx/>
                <a:latin typeface="Calibri" panose="020F0502020204030204" pitchFamily="34" charset="0"/>
                <a:ea typeface="微軟正黑體" panose="020B0604030504040204" pitchFamily="34" charset="-120"/>
                <a:cs typeface="Calibri" panose="020F0502020204030204" pitchFamily="34" charset="0"/>
              </a:rPr>
              <a:t>(Data Table)</a:t>
            </a:r>
            <a:r>
              <a:rPr kumimoji="0" lang="zh-TW" altLang="en-US" sz="3200" b="0" i="0" u="none" strike="noStrike" kern="1200" cap="none" spc="0" normalizeH="0" baseline="0" noProof="0" dirty="0">
                <a:ln>
                  <a:noFill/>
                </a:ln>
                <a:solidFill>
                  <a:srgbClr val="000000"/>
                </a:solidFill>
                <a:effectLst/>
                <a:uLnTx/>
                <a:uFillTx/>
                <a:latin typeface="Calibri" panose="020F0502020204030204" pitchFamily="34" charset="0"/>
                <a:ea typeface="微軟正黑體" panose="020B0604030504040204" pitchFamily="34" charset="-120"/>
                <a:cs typeface="Calibri" panose="020F0502020204030204" pitchFamily="34" charset="0"/>
              </a:rPr>
              <a:t>中檢索所需的資料，並畫出易於閱讀、理解的圖形給我們。</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0" lang="zh-TW" altLang="en-US" sz="3200" b="0" i="0" u="none" strike="noStrike" kern="1200" cap="none" spc="0" normalizeH="0" baseline="0" noProof="0" dirty="0">
              <a:ln>
                <a:noFill/>
              </a:ln>
              <a:solidFill>
                <a:srgbClr val="000000"/>
              </a:solidFill>
              <a:effectLst/>
              <a:uLnTx/>
              <a:uFillTx/>
              <a:latin typeface="Calibri" panose="020F0502020204030204" pitchFamily="34" charset="0"/>
              <a:ea typeface="微軟正黑體" panose="020B0604030504040204" pitchFamily="34" charset="-120"/>
              <a:cs typeface="Calibri" panose="020F0502020204030204" pitchFamily="34" charset="0"/>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0" lang="en-US" altLang="zh-TW" sz="3200" b="0" i="0" u="none" strike="noStrike" kern="1200" cap="none" spc="0" normalizeH="0" baseline="0" noProof="0" dirty="0">
              <a:ln>
                <a:noFill/>
              </a:ln>
              <a:solidFill>
                <a:srgbClr val="000000"/>
              </a:solidFill>
              <a:effectLst/>
              <a:uLnTx/>
              <a:uFillTx/>
              <a:latin typeface="Calibri" panose="020F0502020204030204" pitchFamily="34" charset="0"/>
              <a:ea typeface="微軟正黑體" panose="020B0604030504040204" pitchFamily="34" charset="-120"/>
              <a:cs typeface="Calibri" panose="020F0502020204030204" pitchFamily="34" charset="0"/>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TW" altLang="en-US" sz="3200" b="0" i="0" u="none" strike="noStrike" kern="1200" cap="none" spc="0" normalizeH="0" baseline="0" noProof="0" dirty="0">
                <a:ln>
                  <a:noFill/>
                </a:ln>
                <a:solidFill>
                  <a:srgbClr val="000000"/>
                </a:solidFill>
                <a:effectLst/>
                <a:uLnTx/>
                <a:uFillTx/>
                <a:latin typeface="Calibri" panose="020F0502020204030204" pitchFamily="34" charset="0"/>
                <a:ea typeface="微軟正黑體" panose="020B0604030504040204" pitchFamily="34" charset="-120"/>
                <a:cs typeface="Calibri" panose="020F0502020204030204" pitchFamily="34" charset="0"/>
              </a:rPr>
              <a:t>我們主要會利用</a:t>
            </a:r>
            <a:r>
              <a:rPr kumimoji="0" lang="en-US" altLang="zh-TW" sz="3200" b="0" i="0" u="none" strike="noStrike" kern="1200" cap="none" spc="0" normalizeH="0" baseline="0" noProof="0" dirty="0">
                <a:ln>
                  <a:noFill/>
                </a:ln>
                <a:solidFill>
                  <a:srgbClr val="FF0000"/>
                </a:solidFill>
                <a:effectLst/>
                <a:uLnTx/>
                <a:uFillTx/>
                <a:latin typeface="Calibri" panose="020F0502020204030204" pitchFamily="34" charset="0"/>
                <a:ea typeface="微軟正黑體" panose="020B0604030504040204" pitchFamily="34" charset="-120"/>
                <a:cs typeface="Calibri" panose="020F0502020204030204" pitchFamily="34" charset="0"/>
              </a:rPr>
              <a:t>Matplotlib</a:t>
            </a:r>
            <a:r>
              <a:rPr kumimoji="0" lang="zh-TW" altLang="en-US" sz="3200" b="0" i="0" u="none" strike="noStrike" kern="1200" cap="none" spc="0" normalizeH="0" baseline="0" noProof="0" dirty="0">
                <a:ln>
                  <a:noFill/>
                </a:ln>
                <a:solidFill>
                  <a:srgbClr val="000000"/>
                </a:solidFill>
                <a:effectLst/>
                <a:uLnTx/>
                <a:uFillTx/>
                <a:latin typeface="Calibri" panose="020F0502020204030204" pitchFamily="34" charset="0"/>
                <a:ea typeface="微軟正黑體" panose="020B0604030504040204" pitchFamily="34" charset="-120"/>
                <a:cs typeface="Calibri" panose="020F0502020204030204" pitchFamily="34" charset="0"/>
              </a:rPr>
              <a:t>和</a:t>
            </a:r>
            <a:r>
              <a:rPr kumimoji="0" lang="en-US" altLang="zh-TW" sz="3200" b="0" i="0" u="none" strike="noStrike" kern="1200" cap="none" spc="0" normalizeH="0" baseline="0" noProof="0" dirty="0">
                <a:ln>
                  <a:noFill/>
                </a:ln>
                <a:solidFill>
                  <a:srgbClr val="FF0000"/>
                </a:solidFill>
                <a:effectLst/>
                <a:uLnTx/>
                <a:uFillTx/>
                <a:latin typeface="Calibri" panose="020F0502020204030204" pitchFamily="34" charset="0"/>
                <a:ea typeface="微軟正黑體" panose="020B0604030504040204" pitchFamily="34" charset="-120"/>
                <a:cs typeface="Calibri" panose="020F0502020204030204" pitchFamily="34" charset="0"/>
              </a:rPr>
              <a:t>Seaborn</a:t>
            </a:r>
            <a:r>
              <a:rPr kumimoji="0" lang="zh-TW" altLang="en-US" sz="3200" b="0" i="0" u="none" strike="noStrike" kern="1200" cap="none" spc="0" normalizeH="0" baseline="0" noProof="0" dirty="0">
                <a:ln>
                  <a:noFill/>
                </a:ln>
                <a:solidFill>
                  <a:srgbClr val="000000"/>
                </a:solidFill>
                <a:effectLst/>
                <a:uLnTx/>
                <a:uFillTx/>
                <a:latin typeface="Calibri" panose="020F0502020204030204" pitchFamily="34" charset="0"/>
                <a:ea typeface="微軟正黑體" panose="020B0604030504040204" pitchFamily="34" charset="-120"/>
                <a:cs typeface="Calibri" panose="020F0502020204030204" pitchFamily="34" charset="0"/>
              </a:rPr>
              <a:t>兩種</a:t>
            </a:r>
            <a:r>
              <a:rPr kumimoji="0" lang="en-US" altLang="zh-TW" sz="3200" b="0" i="0" u="none" strike="noStrike" kern="1200" cap="none" spc="0" normalizeH="0" baseline="0" noProof="0" dirty="0">
                <a:ln>
                  <a:noFill/>
                </a:ln>
                <a:solidFill>
                  <a:srgbClr val="000000"/>
                </a:solidFill>
                <a:effectLst/>
                <a:uLnTx/>
                <a:uFillTx/>
                <a:latin typeface="Calibri" panose="020F0502020204030204" pitchFamily="34" charset="0"/>
                <a:ea typeface="微軟正黑體" panose="020B0604030504040204" pitchFamily="34" charset="-120"/>
                <a:cs typeface="Calibri" panose="020F0502020204030204" pitchFamily="34" charset="0"/>
              </a:rPr>
              <a:t>python</a:t>
            </a:r>
            <a:r>
              <a:rPr kumimoji="0" lang="zh-TW" altLang="en-US" sz="3200" b="0" i="0" u="none" strike="noStrike" kern="1200" cap="none" spc="0" normalizeH="0" baseline="0" noProof="0" dirty="0">
                <a:ln>
                  <a:noFill/>
                </a:ln>
                <a:solidFill>
                  <a:srgbClr val="000000"/>
                </a:solidFill>
                <a:effectLst/>
                <a:uLnTx/>
                <a:uFillTx/>
                <a:latin typeface="Calibri" panose="020F0502020204030204" pitchFamily="34" charset="0"/>
                <a:ea typeface="微軟正黑體" panose="020B0604030504040204" pitchFamily="34" charset="-120"/>
                <a:cs typeface="Calibri" panose="020F0502020204030204" pitchFamily="34" charset="0"/>
              </a:rPr>
              <a:t>套件來進行繪圖操作。此外也會帶到一些</a:t>
            </a:r>
            <a:r>
              <a:rPr kumimoji="0" lang="en-US" altLang="zh-TW" sz="3200" b="0" i="0" u="none" strike="noStrike" kern="1200" cap="none" spc="0" normalizeH="0" baseline="0" noProof="0" dirty="0">
                <a:ln>
                  <a:noFill/>
                </a:ln>
                <a:solidFill>
                  <a:srgbClr val="000000"/>
                </a:solidFill>
                <a:effectLst/>
                <a:uLnTx/>
                <a:uFillTx/>
                <a:latin typeface="Calibri" panose="020F0502020204030204" pitchFamily="34" charset="0"/>
                <a:ea typeface="微軟正黑體" panose="020B0604030504040204" pitchFamily="34" charset="-120"/>
                <a:cs typeface="Calibri" panose="020F0502020204030204" pitchFamily="34" charset="0"/>
              </a:rPr>
              <a:t>pandas</a:t>
            </a:r>
            <a:r>
              <a:rPr kumimoji="0" lang="zh-TW" altLang="en-US" sz="3200" b="0" i="0" u="none" strike="noStrike" kern="1200" cap="none" spc="0" normalizeH="0" baseline="0" noProof="0" dirty="0">
                <a:ln>
                  <a:noFill/>
                </a:ln>
                <a:solidFill>
                  <a:srgbClr val="000000"/>
                </a:solidFill>
                <a:effectLst/>
                <a:uLnTx/>
                <a:uFillTx/>
                <a:latin typeface="Calibri" panose="020F0502020204030204" pitchFamily="34" charset="0"/>
                <a:ea typeface="微軟正黑體" panose="020B0604030504040204" pitchFamily="34" charset="-120"/>
                <a:cs typeface="Calibri" panose="020F0502020204030204" pitchFamily="34" charset="0"/>
              </a:rPr>
              <a:t>套件裡快速繪圖的方法</a:t>
            </a:r>
          </a:p>
        </p:txBody>
      </p:sp>
      <p:pic>
        <p:nvPicPr>
          <p:cNvPr id="19" name="圖片 18">
            <a:extLst>
              <a:ext uri="{FF2B5EF4-FFF2-40B4-BE49-F238E27FC236}">
                <a16:creationId xmlns:a16="http://schemas.microsoft.com/office/drawing/2014/main" id="{2B5A8AAF-CD60-4B28-BADA-936C4A2F9BF0}"/>
              </a:ext>
            </a:extLst>
          </p:cNvPr>
          <p:cNvPicPr>
            <a:picLocks noChangeAspect="1"/>
          </p:cNvPicPr>
          <p:nvPr/>
        </p:nvPicPr>
        <p:blipFill>
          <a:blip r:embed="rId3"/>
          <a:stretch>
            <a:fillRect/>
          </a:stretch>
        </p:blipFill>
        <p:spPr>
          <a:xfrm>
            <a:off x="715148" y="4002287"/>
            <a:ext cx="970224" cy="902006"/>
          </a:xfrm>
          <a:prstGeom prst="rect">
            <a:avLst/>
          </a:prstGeom>
        </p:spPr>
      </p:pic>
      <p:pic>
        <p:nvPicPr>
          <p:cNvPr id="20" name="圖片 19">
            <a:extLst>
              <a:ext uri="{FF2B5EF4-FFF2-40B4-BE49-F238E27FC236}">
                <a16:creationId xmlns:a16="http://schemas.microsoft.com/office/drawing/2014/main" id="{EC100E7E-A5D8-4B71-901C-0F7A18F58EF2}"/>
              </a:ext>
            </a:extLst>
          </p:cNvPr>
          <p:cNvPicPr>
            <a:picLocks noChangeAspect="1"/>
          </p:cNvPicPr>
          <p:nvPr/>
        </p:nvPicPr>
        <p:blipFill>
          <a:blip r:embed="rId4"/>
          <a:stretch>
            <a:fillRect/>
          </a:stretch>
        </p:blipFill>
        <p:spPr>
          <a:xfrm>
            <a:off x="2944590" y="4028009"/>
            <a:ext cx="1225249" cy="949568"/>
          </a:xfrm>
          <a:prstGeom prst="rect">
            <a:avLst/>
          </a:prstGeom>
        </p:spPr>
      </p:pic>
      <p:pic>
        <p:nvPicPr>
          <p:cNvPr id="21" name="圖片 20">
            <a:extLst>
              <a:ext uri="{FF2B5EF4-FFF2-40B4-BE49-F238E27FC236}">
                <a16:creationId xmlns:a16="http://schemas.microsoft.com/office/drawing/2014/main" id="{67342F32-C671-41F1-BE69-2A9E87296285}"/>
              </a:ext>
            </a:extLst>
          </p:cNvPr>
          <p:cNvPicPr>
            <a:picLocks noChangeAspect="1"/>
          </p:cNvPicPr>
          <p:nvPr/>
        </p:nvPicPr>
        <p:blipFill>
          <a:blip r:embed="rId5"/>
          <a:stretch>
            <a:fillRect/>
          </a:stretch>
        </p:blipFill>
        <p:spPr>
          <a:xfrm>
            <a:off x="4163403" y="3914364"/>
            <a:ext cx="1015992" cy="1176858"/>
          </a:xfrm>
          <a:prstGeom prst="rect">
            <a:avLst/>
          </a:prstGeom>
        </p:spPr>
      </p:pic>
      <p:pic>
        <p:nvPicPr>
          <p:cNvPr id="2" name="圖片 1">
            <a:extLst>
              <a:ext uri="{FF2B5EF4-FFF2-40B4-BE49-F238E27FC236}">
                <a16:creationId xmlns:a16="http://schemas.microsoft.com/office/drawing/2014/main" id="{79303A02-9F1D-478A-B092-C81E09E4EADC}"/>
              </a:ext>
            </a:extLst>
          </p:cNvPr>
          <p:cNvPicPr>
            <a:picLocks noChangeAspect="1"/>
          </p:cNvPicPr>
          <p:nvPr/>
        </p:nvPicPr>
        <p:blipFill>
          <a:blip r:embed="rId6"/>
          <a:stretch>
            <a:fillRect/>
          </a:stretch>
        </p:blipFill>
        <p:spPr>
          <a:xfrm>
            <a:off x="6437656" y="3914364"/>
            <a:ext cx="1020388" cy="1306096"/>
          </a:xfrm>
          <a:prstGeom prst="rect">
            <a:avLst/>
          </a:prstGeom>
        </p:spPr>
      </p:pic>
      <p:pic>
        <p:nvPicPr>
          <p:cNvPr id="5" name="圖片 4">
            <a:extLst>
              <a:ext uri="{FF2B5EF4-FFF2-40B4-BE49-F238E27FC236}">
                <a16:creationId xmlns:a16="http://schemas.microsoft.com/office/drawing/2014/main" id="{97BB7504-0714-4B9D-ABCC-A849DF9382B9}"/>
              </a:ext>
            </a:extLst>
          </p:cNvPr>
          <p:cNvPicPr>
            <a:picLocks noChangeAspect="1"/>
          </p:cNvPicPr>
          <p:nvPr/>
        </p:nvPicPr>
        <p:blipFill>
          <a:blip r:embed="rId7"/>
          <a:stretch>
            <a:fillRect/>
          </a:stretch>
        </p:blipFill>
        <p:spPr>
          <a:xfrm>
            <a:off x="8761674" y="3501829"/>
            <a:ext cx="2261628" cy="1589393"/>
          </a:xfrm>
          <a:prstGeom prst="rect">
            <a:avLst/>
          </a:prstGeom>
        </p:spPr>
      </p:pic>
      <p:sp>
        <p:nvSpPr>
          <p:cNvPr id="22" name="矩形 21">
            <a:extLst>
              <a:ext uri="{FF2B5EF4-FFF2-40B4-BE49-F238E27FC236}">
                <a16:creationId xmlns:a16="http://schemas.microsoft.com/office/drawing/2014/main" id="{E5716CF5-C76C-46D1-975E-77FF3A0ED7FD}"/>
              </a:ext>
            </a:extLst>
          </p:cNvPr>
          <p:cNvSpPr/>
          <p:nvPr/>
        </p:nvSpPr>
        <p:spPr>
          <a:xfrm>
            <a:off x="646819" y="1177771"/>
            <a:ext cx="697627" cy="400110"/>
          </a:xfrm>
          <a:prstGeom prst="rect">
            <a:avLst/>
          </a:prstGeom>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小考</a:t>
            </a:r>
          </a:p>
        </p:txBody>
      </p:sp>
    </p:spTree>
    <p:extLst>
      <p:ext uri="{BB962C8B-B14F-4D97-AF65-F5344CB8AC3E}">
        <p14:creationId xmlns:p14="http://schemas.microsoft.com/office/powerpoint/2010/main" val="9068860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710363" y="416734"/>
            <a:ext cx="10515599" cy="652366"/>
          </a:xfrm>
        </p:spPr>
        <p:txBody>
          <a:bodyPr/>
          <a:lstStyle/>
          <a:p>
            <a:pPr algn="ctr"/>
            <a:r>
              <a:rPr kumimoji="1" lang="en-US" altLang="zh-TW" sz="5400" dirty="0">
                <a:solidFill>
                  <a:schemeClr val="accent1">
                    <a:lumMod val="75000"/>
                  </a:schemeClr>
                </a:solidFill>
                <a:effectLst/>
                <a:latin typeface="微軟正黑體" panose="020B0604030504040204" pitchFamily="34" charset="-120"/>
                <a:ea typeface="微軟正黑體" panose="020B0604030504040204" pitchFamily="34" charset="-120"/>
              </a:rPr>
              <a:t>3.7 </a:t>
            </a:r>
            <a:r>
              <a:rPr kumimoji="1" lang="zh-TW" altLang="en-US" sz="5400" dirty="0">
                <a:solidFill>
                  <a:schemeClr val="accent1">
                    <a:lumMod val="75000"/>
                  </a:schemeClr>
                </a:solidFill>
                <a:effectLst/>
                <a:latin typeface="微軟正黑體" panose="020B0604030504040204" pitchFamily="34" charset="-120"/>
                <a:ea typeface="微軟正黑體" panose="020B0604030504040204" pitchFamily="34" charset="-120"/>
              </a:rPr>
              <a:t>分類散佈圖</a:t>
            </a:r>
          </a:p>
        </p:txBody>
      </p:sp>
      <p:sp>
        <p:nvSpPr>
          <p:cNvPr id="4" name="Content Placeholder 9"/>
          <p:cNvSpPr txBox="1">
            <a:spLocks/>
          </p:cNvSpPr>
          <p:nvPr/>
        </p:nvSpPr>
        <p:spPr>
          <a:xfrm>
            <a:off x="1126434" y="1593158"/>
            <a:ext cx="10515600" cy="455618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uFillTx/>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uFillTx/>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kumimoji="0" lang="en-US" altLang="zh-TW" sz="36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p:txBody>
      </p:sp>
      <p:grpSp>
        <p:nvGrpSpPr>
          <p:cNvPr id="11" name="组合 1"/>
          <p:cNvGrpSpPr/>
          <p:nvPr/>
        </p:nvGrpSpPr>
        <p:grpSpPr>
          <a:xfrm rot="19829320">
            <a:off x="544321" y="229188"/>
            <a:ext cx="977348" cy="977348"/>
            <a:chOff x="4482708" y="3301238"/>
            <a:chExt cx="661162" cy="661162"/>
          </a:xfrm>
        </p:grpSpPr>
        <p:grpSp>
          <p:nvGrpSpPr>
            <p:cNvPr id="12" name="组合 2"/>
            <p:cNvGrpSpPr/>
            <p:nvPr/>
          </p:nvGrpSpPr>
          <p:grpSpPr>
            <a:xfrm>
              <a:off x="4482708" y="3301238"/>
              <a:ext cx="661162" cy="661162"/>
              <a:chOff x="775780" y="771550"/>
              <a:chExt cx="1852004" cy="1852004"/>
            </a:xfrm>
          </p:grpSpPr>
          <p:sp>
            <p:nvSpPr>
              <p:cNvPr id="16" name="椭圆 6"/>
              <p:cNvSpPr>
                <a:spLocks/>
              </p:cNvSpPr>
              <p:nvPr/>
            </p:nvSpPr>
            <p:spPr>
              <a:xfrm>
                <a:off x="775780" y="771550"/>
                <a:ext cx="1852004" cy="1852004"/>
              </a:xfrm>
              <a:prstGeom prst="ellipse">
                <a:avLst/>
              </a:prstGeom>
              <a:solidFill>
                <a:srgbClr val="2E75B6"/>
              </a:solidFill>
              <a:ln w="38100">
                <a:noFill/>
              </a:ln>
              <a:effectLst>
                <a:outerShdw blurRad="635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17" name="椭圆 7"/>
              <p:cNvSpPr>
                <a:spLocks/>
              </p:cNvSpPr>
              <p:nvPr/>
            </p:nvSpPr>
            <p:spPr>
              <a:xfrm>
                <a:off x="1007830" y="1003599"/>
                <a:ext cx="1387909" cy="1387909"/>
              </a:xfrm>
              <a:prstGeom prst="ellipse">
                <a:avLst/>
              </a:prstGeom>
              <a:solidFill>
                <a:schemeClr val="bg1"/>
              </a:solidFill>
              <a:ln>
                <a:noFill/>
              </a:ln>
              <a:effectLst>
                <a:outerShdw blurRad="635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36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13" name="组合 3"/>
            <p:cNvGrpSpPr/>
            <p:nvPr/>
          </p:nvGrpSpPr>
          <p:grpSpPr>
            <a:xfrm>
              <a:off x="4679943" y="3516067"/>
              <a:ext cx="266691" cy="231503"/>
              <a:chOff x="6434683" y="510993"/>
              <a:chExt cx="987549" cy="857250"/>
            </a:xfrm>
          </p:grpSpPr>
          <p:sp>
            <p:nvSpPr>
              <p:cNvPr id="14" name="任意多边形 88"/>
              <p:cNvSpPr>
                <a:spLocks/>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uFillTx/>
                  </a:defRPr>
                </a:pPr>
                <a:endParaRPr kumimoji="0" lang="zh-CN" altLang="en-US" sz="2400" b="0" i="0" u="none" strike="noStrike" kern="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15" name="直接连接符 5"/>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18" name="Content Placeholder 9">
            <a:extLst>
              <a:ext uri="{FF2B5EF4-FFF2-40B4-BE49-F238E27FC236}">
                <a16:creationId xmlns:a16="http://schemas.microsoft.com/office/drawing/2014/main" id="{6E1F445B-DEF5-415E-997C-4557423743AB}"/>
              </a:ext>
            </a:extLst>
          </p:cNvPr>
          <p:cNvSpPr txBox="1">
            <a:spLocks/>
          </p:cNvSpPr>
          <p:nvPr/>
        </p:nvSpPr>
        <p:spPr>
          <a:xfrm>
            <a:off x="710363" y="1748718"/>
            <a:ext cx="10515600" cy="405401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TW" altLang="en-US" sz="2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可以使用兩種方法來畫出不同資料的分類情況。</a:t>
            </a:r>
            <a:endParaRPr kumimoji="0" lang="en-US" altLang="zh-TW" sz="2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TW" altLang="en-US" sz="2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第一種是每個類別分佈在對應的橫軸座標上</a:t>
            </a:r>
            <a:r>
              <a:rPr kumimoji="0" lang="en-US" altLang="zh-TW" sz="2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a:t>
            </a:r>
            <a:r>
              <a:rPr kumimoji="0" lang="zh-TW" altLang="en-US" sz="2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僅簡單分類</a:t>
            </a:r>
            <a:r>
              <a:rPr kumimoji="0" lang="en-US" altLang="zh-TW" sz="2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a:t>
            </a:r>
            <a:r>
              <a:rPr kumimoji="0" lang="zh-TW" altLang="en-US" sz="2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，第二種則是為了展示出資料密度的分佈從而將資料產生少量抖動進行視覺化的方法。</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0" lang="zh-TW" altLang="en-US" sz="2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p:txBody>
      </p:sp>
      <p:pic>
        <p:nvPicPr>
          <p:cNvPr id="2" name="圖片 1">
            <a:extLst>
              <a:ext uri="{FF2B5EF4-FFF2-40B4-BE49-F238E27FC236}">
                <a16:creationId xmlns:a16="http://schemas.microsoft.com/office/drawing/2014/main" id="{73C30ECB-7F27-4E97-8557-D8BB4974C32A}"/>
              </a:ext>
            </a:extLst>
          </p:cNvPr>
          <p:cNvPicPr>
            <a:picLocks noChangeAspect="1"/>
          </p:cNvPicPr>
          <p:nvPr/>
        </p:nvPicPr>
        <p:blipFill>
          <a:blip r:embed="rId3"/>
          <a:stretch>
            <a:fillRect/>
          </a:stretch>
        </p:blipFill>
        <p:spPr>
          <a:xfrm>
            <a:off x="3439151" y="3775727"/>
            <a:ext cx="8095563" cy="2897670"/>
          </a:xfrm>
          <a:prstGeom prst="rect">
            <a:avLst/>
          </a:prstGeom>
        </p:spPr>
      </p:pic>
    </p:spTree>
    <p:extLst>
      <p:ext uri="{BB962C8B-B14F-4D97-AF65-F5344CB8AC3E}">
        <p14:creationId xmlns:p14="http://schemas.microsoft.com/office/powerpoint/2010/main" val="12227871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710363" y="416734"/>
            <a:ext cx="10515599" cy="652366"/>
          </a:xfrm>
        </p:spPr>
        <p:txBody>
          <a:bodyPr/>
          <a:lstStyle/>
          <a:p>
            <a:pPr algn="ctr"/>
            <a:r>
              <a:rPr kumimoji="1" lang="en-US" altLang="zh-TW" sz="5400" dirty="0">
                <a:solidFill>
                  <a:schemeClr val="accent1">
                    <a:lumMod val="75000"/>
                  </a:schemeClr>
                </a:solidFill>
                <a:effectLst/>
                <a:latin typeface="微軟正黑體" panose="020B0604030504040204" pitchFamily="34" charset="-120"/>
                <a:ea typeface="微軟正黑體" panose="020B0604030504040204" pitchFamily="34" charset="-120"/>
              </a:rPr>
              <a:t>3.7 </a:t>
            </a:r>
            <a:r>
              <a:rPr kumimoji="1" lang="zh-TW" altLang="en-US" sz="5400" dirty="0">
                <a:solidFill>
                  <a:schemeClr val="accent1">
                    <a:lumMod val="75000"/>
                  </a:schemeClr>
                </a:solidFill>
                <a:effectLst/>
                <a:latin typeface="微軟正黑體" panose="020B0604030504040204" pitchFamily="34" charset="-120"/>
                <a:ea typeface="微軟正黑體" panose="020B0604030504040204" pitchFamily="34" charset="-120"/>
              </a:rPr>
              <a:t>分類分佈圖</a:t>
            </a:r>
          </a:p>
        </p:txBody>
      </p:sp>
      <p:sp>
        <p:nvSpPr>
          <p:cNvPr id="4" name="Content Placeholder 9"/>
          <p:cNvSpPr txBox="1">
            <a:spLocks/>
          </p:cNvSpPr>
          <p:nvPr/>
        </p:nvSpPr>
        <p:spPr>
          <a:xfrm>
            <a:off x="1126434" y="1593158"/>
            <a:ext cx="10515600" cy="455618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uFillTx/>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uFillTx/>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kumimoji="0" lang="en-US" altLang="zh-TW" sz="36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p:txBody>
      </p:sp>
      <p:grpSp>
        <p:nvGrpSpPr>
          <p:cNvPr id="11" name="组合 1"/>
          <p:cNvGrpSpPr/>
          <p:nvPr/>
        </p:nvGrpSpPr>
        <p:grpSpPr>
          <a:xfrm rot="19829320">
            <a:off x="544321" y="229188"/>
            <a:ext cx="977348" cy="977348"/>
            <a:chOff x="4482708" y="3301238"/>
            <a:chExt cx="661162" cy="661162"/>
          </a:xfrm>
        </p:grpSpPr>
        <p:grpSp>
          <p:nvGrpSpPr>
            <p:cNvPr id="12" name="组合 2"/>
            <p:cNvGrpSpPr/>
            <p:nvPr/>
          </p:nvGrpSpPr>
          <p:grpSpPr>
            <a:xfrm>
              <a:off x="4482708" y="3301238"/>
              <a:ext cx="661162" cy="661162"/>
              <a:chOff x="775780" y="771550"/>
              <a:chExt cx="1852004" cy="1852004"/>
            </a:xfrm>
          </p:grpSpPr>
          <p:sp>
            <p:nvSpPr>
              <p:cNvPr id="16" name="椭圆 6"/>
              <p:cNvSpPr>
                <a:spLocks/>
              </p:cNvSpPr>
              <p:nvPr/>
            </p:nvSpPr>
            <p:spPr>
              <a:xfrm>
                <a:off x="775780" y="771550"/>
                <a:ext cx="1852004" cy="1852004"/>
              </a:xfrm>
              <a:prstGeom prst="ellipse">
                <a:avLst/>
              </a:prstGeom>
              <a:solidFill>
                <a:srgbClr val="2E75B6"/>
              </a:solidFill>
              <a:ln w="38100">
                <a:noFill/>
              </a:ln>
              <a:effectLst>
                <a:outerShdw blurRad="635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17" name="椭圆 7"/>
              <p:cNvSpPr>
                <a:spLocks/>
              </p:cNvSpPr>
              <p:nvPr/>
            </p:nvSpPr>
            <p:spPr>
              <a:xfrm>
                <a:off x="1007830" y="1003599"/>
                <a:ext cx="1387909" cy="1387909"/>
              </a:xfrm>
              <a:prstGeom prst="ellipse">
                <a:avLst/>
              </a:prstGeom>
              <a:solidFill>
                <a:schemeClr val="bg1"/>
              </a:solidFill>
              <a:ln>
                <a:noFill/>
              </a:ln>
              <a:effectLst>
                <a:outerShdw blurRad="635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36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13" name="组合 3"/>
            <p:cNvGrpSpPr/>
            <p:nvPr/>
          </p:nvGrpSpPr>
          <p:grpSpPr>
            <a:xfrm>
              <a:off x="4679943" y="3516067"/>
              <a:ext cx="266691" cy="231503"/>
              <a:chOff x="6434683" y="510993"/>
              <a:chExt cx="987549" cy="857250"/>
            </a:xfrm>
          </p:grpSpPr>
          <p:sp>
            <p:nvSpPr>
              <p:cNvPr id="14" name="任意多边形 88"/>
              <p:cNvSpPr>
                <a:spLocks/>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uFillTx/>
                  </a:defRPr>
                </a:pPr>
                <a:endParaRPr kumimoji="0" lang="zh-CN" altLang="en-US" sz="2400" b="0" i="0" u="none" strike="noStrike" kern="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15" name="直接连接符 5"/>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18" name="Content Placeholder 9">
            <a:extLst>
              <a:ext uri="{FF2B5EF4-FFF2-40B4-BE49-F238E27FC236}">
                <a16:creationId xmlns:a16="http://schemas.microsoft.com/office/drawing/2014/main" id="{6E1F445B-DEF5-415E-997C-4557423743AB}"/>
              </a:ext>
            </a:extLst>
          </p:cNvPr>
          <p:cNvSpPr txBox="1">
            <a:spLocks/>
          </p:cNvSpPr>
          <p:nvPr/>
        </p:nvSpPr>
        <p:spPr>
          <a:xfrm>
            <a:off x="710363" y="1748718"/>
            <a:ext cx="10515600" cy="405401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TW" altLang="en-US" sz="2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當資料增加，分類資料的離散圖更為複雜，這時候需要對每類資料進行分佈圖的統計。</a:t>
            </a:r>
          </a:p>
        </p:txBody>
      </p:sp>
      <p:pic>
        <p:nvPicPr>
          <p:cNvPr id="2" name="圖片 1">
            <a:extLst>
              <a:ext uri="{FF2B5EF4-FFF2-40B4-BE49-F238E27FC236}">
                <a16:creationId xmlns:a16="http://schemas.microsoft.com/office/drawing/2014/main" id="{8D2BFFD0-C71E-4FAB-BA9A-128F7F33185A}"/>
              </a:ext>
            </a:extLst>
          </p:cNvPr>
          <p:cNvPicPr>
            <a:picLocks noChangeAspect="1"/>
          </p:cNvPicPr>
          <p:nvPr/>
        </p:nvPicPr>
        <p:blipFill>
          <a:blip r:embed="rId3"/>
          <a:stretch>
            <a:fillRect/>
          </a:stretch>
        </p:blipFill>
        <p:spPr>
          <a:xfrm>
            <a:off x="4527599" y="2370101"/>
            <a:ext cx="7011665" cy="4303296"/>
          </a:xfrm>
          <a:prstGeom prst="rect">
            <a:avLst/>
          </a:prstGeom>
        </p:spPr>
      </p:pic>
    </p:spTree>
    <p:extLst>
      <p:ext uri="{BB962C8B-B14F-4D97-AF65-F5344CB8AC3E}">
        <p14:creationId xmlns:p14="http://schemas.microsoft.com/office/powerpoint/2010/main" val="2693580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710363" y="416734"/>
            <a:ext cx="10515599" cy="652366"/>
          </a:xfrm>
        </p:spPr>
        <p:txBody>
          <a:bodyPr/>
          <a:lstStyle/>
          <a:p>
            <a:pPr algn="ctr"/>
            <a:r>
              <a:rPr kumimoji="1" lang="en-US" altLang="zh-TW" sz="5400" dirty="0">
                <a:solidFill>
                  <a:schemeClr val="accent1">
                    <a:lumMod val="75000"/>
                  </a:schemeClr>
                </a:solidFill>
                <a:effectLst/>
                <a:latin typeface="微軟正黑體" panose="020B0604030504040204" pitchFamily="34" charset="-120"/>
                <a:ea typeface="微軟正黑體" panose="020B0604030504040204" pitchFamily="34" charset="-120"/>
              </a:rPr>
              <a:t>3.7 </a:t>
            </a:r>
            <a:r>
              <a:rPr kumimoji="1" lang="zh-TW" altLang="en-US" sz="5400" dirty="0">
                <a:solidFill>
                  <a:schemeClr val="accent1">
                    <a:lumMod val="75000"/>
                  </a:schemeClr>
                </a:solidFill>
                <a:effectLst/>
                <a:latin typeface="微軟正黑體" panose="020B0604030504040204" pitchFamily="34" charset="-120"/>
                <a:ea typeface="微軟正黑體" panose="020B0604030504040204" pitchFamily="34" charset="-120"/>
              </a:rPr>
              <a:t>分類分佈圖</a:t>
            </a:r>
          </a:p>
        </p:txBody>
      </p:sp>
      <p:sp>
        <p:nvSpPr>
          <p:cNvPr id="4" name="Content Placeholder 9"/>
          <p:cNvSpPr txBox="1">
            <a:spLocks/>
          </p:cNvSpPr>
          <p:nvPr/>
        </p:nvSpPr>
        <p:spPr>
          <a:xfrm>
            <a:off x="1126434" y="1593158"/>
            <a:ext cx="10515600" cy="455618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uFillTx/>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uFillTx/>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kumimoji="0" lang="en-US" altLang="zh-TW" sz="36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p:txBody>
      </p:sp>
      <p:grpSp>
        <p:nvGrpSpPr>
          <p:cNvPr id="11" name="组合 1"/>
          <p:cNvGrpSpPr/>
          <p:nvPr/>
        </p:nvGrpSpPr>
        <p:grpSpPr>
          <a:xfrm rot="19829320">
            <a:off x="544321" y="229188"/>
            <a:ext cx="977348" cy="977348"/>
            <a:chOff x="4482708" y="3301238"/>
            <a:chExt cx="661162" cy="661162"/>
          </a:xfrm>
        </p:grpSpPr>
        <p:grpSp>
          <p:nvGrpSpPr>
            <p:cNvPr id="12" name="组合 2"/>
            <p:cNvGrpSpPr/>
            <p:nvPr/>
          </p:nvGrpSpPr>
          <p:grpSpPr>
            <a:xfrm>
              <a:off x="4482708" y="3301238"/>
              <a:ext cx="661162" cy="661162"/>
              <a:chOff x="775780" y="771550"/>
              <a:chExt cx="1852004" cy="1852004"/>
            </a:xfrm>
          </p:grpSpPr>
          <p:sp>
            <p:nvSpPr>
              <p:cNvPr id="16" name="椭圆 6"/>
              <p:cNvSpPr>
                <a:spLocks/>
              </p:cNvSpPr>
              <p:nvPr/>
            </p:nvSpPr>
            <p:spPr>
              <a:xfrm>
                <a:off x="775780" y="771550"/>
                <a:ext cx="1852004" cy="1852004"/>
              </a:xfrm>
              <a:prstGeom prst="ellipse">
                <a:avLst/>
              </a:prstGeom>
              <a:solidFill>
                <a:srgbClr val="2E75B6"/>
              </a:solidFill>
              <a:ln w="38100">
                <a:noFill/>
              </a:ln>
              <a:effectLst>
                <a:outerShdw blurRad="635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17" name="椭圆 7"/>
              <p:cNvSpPr>
                <a:spLocks/>
              </p:cNvSpPr>
              <p:nvPr/>
            </p:nvSpPr>
            <p:spPr>
              <a:xfrm>
                <a:off x="1007830" y="1003599"/>
                <a:ext cx="1387909" cy="1387909"/>
              </a:xfrm>
              <a:prstGeom prst="ellipse">
                <a:avLst/>
              </a:prstGeom>
              <a:solidFill>
                <a:schemeClr val="bg1"/>
              </a:solidFill>
              <a:ln>
                <a:noFill/>
              </a:ln>
              <a:effectLst>
                <a:outerShdw blurRad="635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36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13" name="组合 3"/>
            <p:cNvGrpSpPr/>
            <p:nvPr/>
          </p:nvGrpSpPr>
          <p:grpSpPr>
            <a:xfrm>
              <a:off x="4679943" y="3516067"/>
              <a:ext cx="266691" cy="231503"/>
              <a:chOff x="6434683" y="510993"/>
              <a:chExt cx="987549" cy="857250"/>
            </a:xfrm>
          </p:grpSpPr>
          <p:sp>
            <p:nvSpPr>
              <p:cNvPr id="14" name="任意多边形 88"/>
              <p:cNvSpPr>
                <a:spLocks/>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uFillTx/>
                  </a:defRPr>
                </a:pPr>
                <a:endParaRPr kumimoji="0" lang="zh-CN" altLang="en-US" sz="2400" b="0" i="0" u="none" strike="noStrike" kern="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15" name="直接连接符 5"/>
              <p:cNvCxnSpPr/>
              <p:nvPr/>
            </p:nvCxnSpPr>
            <p:spPr>
              <a:xfrm>
                <a:off x="6434683" y="954806"/>
                <a:ext cx="987549" cy="0"/>
              </a:xfrm>
              <a:prstGeom prst="line">
                <a:avLst/>
              </a:prstGeom>
              <a:noFill/>
              <a:ln w="28575" cap="flat" cmpd="sng" algn="ctr">
                <a:solidFill>
                  <a:srgbClr val="545D79"/>
                </a:solidFill>
                <a:prstDash val="solid"/>
              </a:ln>
              <a:effectLst/>
            </p:spPr>
          </p:cxnSp>
        </p:grpSp>
      </p:grpSp>
      <p:pic>
        <p:nvPicPr>
          <p:cNvPr id="5" name="圖片 4">
            <a:extLst>
              <a:ext uri="{FF2B5EF4-FFF2-40B4-BE49-F238E27FC236}">
                <a16:creationId xmlns:a16="http://schemas.microsoft.com/office/drawing/2014/main" id="{8CFE7F08-9DCC-4B1B-84F7-A38E6772C37A}"/>
              </a:ext>
            </a:extLst>
          </p:cNvPr>
          <p:cNvPicPr>
            <a:picLocks noChangeAspect="1"/>
          </p:cNvPicPr>
          <p:nvPr/>
        </p:nvPicPr>
        <p:blipFill>
          <a:blip r:embed="rId3"/>
          <a:stretch>
            <a:fillRect/>
          </a:stretch>
        </p:blipFill>
        <p:spPr>
          <a:xfrm>
            <a:off x="1324498" y="1433963"/>
            <a:ext cx="9543003" cy="5205275"/>
          </a:xfrm>
          <a:prstGeom prst="rect">
            <a:avLst/>
          </a:prstGeom>
        </p:spPr>
      </p:pic>
    </p:spTree>
    <p:extLst>
      <p:ext uri="{BB962C8B-B14F-4D97-AF65-F5344CB8AC3E}">
        <p14:creationId xmlns:p14="http://schemas.microsoft.com/office/powerpoint/2010/main" val="34662695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710363" y="416734"/>
            <a:ext cx="10515599" cy="652366"/>
          </a:xfrm>
        </p:spPr>
        <p:txBody>
          <a:bodyPr/>
          <a:lstStyle/>
          <a:p>
            <a:pPr algn="ctr"/>
            <a:r>
              <a:rPr kumimoji="1" lang="en-US" altLang="zh-TW" sz="5400" dirty="0">
                <a:solidFill>
                  <a:schemeClr val="accent1">
                    <a:lumMod val="75000"/>
                  </a:schemeClr>
                </a:solidFill>
                <a:effectLst/>
                <a:latin typeface="微軟正黑體" panose="020B0604030504040204" pitchFamily="34" charset="-120"/>
                <a:ea typeface="微軟正黑體" panose="020B0604030504040204" pitchFamily="34" charset="-120"/>
              </a:rPr>
              <a:t>3.8 </a:t>
            </a:r>
            <a:r>
              <a:rPr kumimoji="1" lang="zh-TW" altLang="en-US" sz="5400" dirty="0">
                <a:solidFill>
                  <a:schemeClr val="accent1">
                    <a:lumMod val="75000"/>
                  </a:schemeClr>
                </a:solidFill>
                <a:effectLst/>
                <a:latin typeface="微軟正黑體" panose="020B0604030504040204" pitchFamily="34" charset="-120"/>
                <a:ea typeface="微軟正黑體" panose="020B0604030504040204" pitchFamily="34" charset="-120"/>
              </a:rPr>
              <a:t>線性模型</a:t>
            </a:r>
          </a:p>
        </p:txBody>
      </p:sp>
      <p:sp>
        <p:nvSpPr>
          <p:cNvPr id="4" name="Content Placeholder 9"/>
          <p:cNvSpPr txBox="1">
            <a:spLocks/>
          </p:cNvSpPr>
          <p:nvPr/>
        </p:nvSpPr>
        <p:spPr>
          <a:xfrm>
            <a:off x="1126434" y="1593158"/>
            <a:ext cx="10515600" cy="455618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uFillTx/>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uFillTx/>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kumimoji="0" lang="en-US" altLang="zh-TW" sz="36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p:txBody>
      </p:sp>
      <p:grpSp>
        <p:nvGrpSpPr>
          <p:cNvPr id="11" name="组合 1"/>
          <p:cNvGrpSpPr/>
          <p:nvPr/>
        </p:nvGrpSpPr>
        <p:grpSpPr>
          <a:xfrm rot="19829320">
            <a:off x="544321" y="229188"/>
            <a:ext cx="977348" cy="977348"/>
            <a:chOff x="4482708" y="3301238"/>
            <a:chExt cx="661162" cy="661162"/>
          </a:xfrm>
        </p:grpSpPr>
        <p:grpSp>
          <p:nvGrpSpPr>
            <p:cNvPr id="12" name="组合 2"/>
            <p:cNvGrpSpPr/>
            <p:nvPr/>
          </p:nvGrpSpPr>
          <p:grpSpPr>
            <a:xfrm>
              <a:off x="4482708" y="3301238"/>
              <a:ext cx="661162" cy="661162"/>
              <a:chOff x="775780" y="771550"/>
              <a:chExt cx="1852004" cy="1852004"/>
            </a:xfrm>
          </p:grpSpPr>
          <p:sp>
            <p:nvSpPr>
              <p:cNvPr id="16" name="椭圆 6"/>
              <p:cNvSpPr>
                <a:spLocks/>
              </p:cNvSpPr>
              <p:nvPr/>
            </p:nvSpPr>
            <p:spPr>
              <a:xfrm>
                <a:off x="775780" y="771550"/>
                <a:ext cx="1852004" cy="1852004"/>
              </a:xfrm>
              <a:prstGeom prst="ellipse">
                <a:avLst/>
              </a:prstGeom>
              <a:solidFill>
                <a:srgbClr val="2E75B6"/>
              </a:solidFill>
              <a:ln w="38100">
                <a:noFill/>
              </a:ln>
              <a:effectLst>
                <a:outerShdw blurRad="635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sp>
            <p:nvSpPr>
              <p:cNvPr id="17" name="椭圆 7"/>
              <p:cNvSpPr>
                <a:spLocks/>
              </p:cNvSpPr>
              <p:nvPr/>
            </p:nvSpPr>
            <p:spPr>
              <a:xfrm>
                <a:off x="1007830" y="1003599"/>
                <a:ext cx="1387909" cy="1387909"/>
              </a:xfrm>
              <a:prstGeom prst="ellipse">
                <a:avLst/>
              </a:prstGeom>
              <a:solidFill>
                <a:schemeClr val="bg1"/>
              </a:solidFill>
              <a:ln>
                <a:noFill/>
              </a:ln>
              <a:effectLst>
                <a:outerShdw blurRad="635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36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13" name="组合 3"/>
            <p:cNvGrpSpPr/>
            <p:nvPr/>
          </p:nvGrpSpPr>
          <p:grpSpPr>
            <a:xfrm>
              <a:off x="4679943" y="3516067"/>
              <a:ext cx="266691" cy="231503"/>
              <a:chOff x="6434683" y="510993"/>
              <a:chExt cx="987549" cy="857250"/>
            </a:xfrm>
          </p:grpSpPr>
          <p:sp>
            <p:nvSpPr>
              <p:cNvPr id="14" name="任意多边形 88"/>
              <p:cNvSpPr>
                <a:spLocks/>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uFillTx/>
                  </a:defRPr>
                </a:pPr>
                <a:endParaRPr kumimoji="0" lang="zh-CN" altLang="en-US" sz="2400" b="0" i="0" u="none" strike="noStrike" kern="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cxnSp>
            <p:nvCxnSpPr>
              <p:cNvPr id="15" name="直接连接符 5"/>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18" name="Content Placeholder 9">
            <a:extLst>
              <a:ext uri="{FF2B5EF4-FFF2-40B4-BE49-F238E27FC236}">
                <a16:creationId xmlns:a16="http://schemas.microsoft.com/office/drawing/2014/main" id="{6E1F445B-DEF5-415E-997C-4557423743AB}"/>
              </a:ext>
            </a:extLst>
          </p:cNvPr>
          <p:cNvSpPr txBox="1">
            <a:spLocks/>
          </p:cNvSpPr>
          <p:nvPr/>
        </p:nvSpPr>
        <p:spPr>
          <a:xfrm>
            <a:off x="710363" y="1748718"/>
            <a:ext cx="10515600" cy="405401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TW" altLang="en-US" sz="2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主要用</a:t>
            </a:r>
            <a:r>
              <a:rPr kumimoji="0" lang="en-US" altLang="zh-TW" sz="2800" b="0" i="0" u="none" strike="noStrike" kern="1200" cap="none" spc="0" normalizeH="0" baseline="0" noProof="0" dirty="0" err="1">
                <a:ln>
                  <a:noFill/>
                </a:ln>
                <a:solidFill>
                  <a:srgbClr val="000000"/>
                </a:solidFill>
                <a:effectLst/>
                <a:uLnTx/>
                <a:uFillTx/>
                <a:latin typeface="微軟正黑體" panose="020B0604030504040204" pitchFamily="34" charset="-120"/>
                <a:ea typeface="微軟正黑體" panose="020B0604030504040204" pitchFamily="34" charset="-120"/>
                <a:cs typeface="+mn-cs"/>
              </a:rPr>
              <a:t>regplot</a:t>
            </a:r>
            <a:r>
              <a:rPr kumimoji="0" lang="en-US" altLang="zh-TW" sz="2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a:t>
            </a:r>
            <a:r>
              <a:rPr kumimoji="0" lang="zh-TW" altLang="en-US" sz="2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進行畫圖，這個函數繪製兩個變數</a:t>
            </a:r>
            <a:r>
              <a:rPr kumimoji="0" lang="en-US" altLang="zh-TW" sz="2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(x</a:t>
            </a:r>
            <a:r>
              <a:rPr kumimoji="0" lang="zh-TW" altLang="en-US" sz="2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和</a:t>
            </a:r>
            <a:r>
              <a:rPr kumimoji="0" lang="en-US" altLang="zh-TW" sz="2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y)</a:t>
            </a:r>
            <a:r>
              <a:rPr kumimoji="0" lang="zh-TW" altLang="en-US" sz="2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的散佈圖，然後建構迴歸模型並繪製得到的迴歸線和該迴歸線的</a:t>
            </a:r>
            <a:r>
              <a:rPr kumimoji="0" lang="en-US" altLang="zh-TW" sz="2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95</a:t>
            </a:r>
            <a:r>
              <a:rPr kumimoji="0" lang="zh-TW" altLang="en-US" sz="2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％信賴區間。</a:t>
            </a:r>
          </a:p>
        </p:txBody>
      </p:sp>
      <p:pic>
        <p:nvPicPr>
          <p:cNvPr id="2" name="圖片 1">
            <a:extLst>
              <a:ext uri="{FF2B5EF4-FFF2-40B4-BE49-F238E27FC236}">
                <a16:creationId xmlns:a16="http://schemas.microsoft.com/office/drawing/2014/main" id="{61337D7D-C4AF-4C37-A673-A9DCF89EC0C6}"/>
              </a:ext>
            </a:extLst>
          </p:cNvPr>
          <p:cNvPicPr>
            <a:picLocks noChangeAspect="1"/>
          </p:cNvPicPr>
          <p:nvPr/>
        </p:nvPicPr>
        <p:blipFill>
          <a:blip r:embed="rId3"/>
          <a:stretch>
            <a:fillRect/>
          </a:stretch>
        </p:blipFill>
        <p:spPr>
          <a:xfrm>
            <a:off x="3119900" y="3005954"/>
            <a:ext cx="6417081" cy="3756090"/>
          </a:xfrm>
          <a:prstGeom prst="rect">
            <a:avLst/>
          </a:prstGeom>
        </p:spPr>
      </p:pic>
      <p:sp>
        <p:nvSpPr>
          <p:cNvPr id="20" name="矩形 19">
            <a:extLst>
              <a:ext uri="{FF2B5EF4-FFF2-40B4-BE49-F238E27FC236}">
                <a16:creationId xmlns:a16="http://schemas.microsoft.com/office/drawing/2014/main" id="{D2BDE2B5-0EAF-4041-AF3B-38BFE685F4CD}"/>
              </a:ext>
            </a:extLst>
          </p:cNvPr>
          <p:cNvSpPr/>
          <p:nvPr/>
        </p:nvSpPr>
        <p:spPr>
          <a:xfrm>
            <a:off x="10733071" y="49385"/>
            <a:ext cx="1387239" cy="400110"/>
          </a:xfrm>
          <a:prstGeom prst="rect">
            <a:avLst/>
          </a:prstGeom>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TW" sz="2000" b="1" i="0" u="none" strike="noStrike" kern="1200" cap="none" spc="5"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Appendix</a:t>
            </a:r>
            <a:endParaRPr kumimoji="0" lang="zh-TW" altLang="en-US" sz="2000" b="1" i="0" u="none" strike="noStrike" kern="1200" cap="none" spc="0" normalizeH="0" baseline="0" noProof="0" dirty="0">
              <a:ln>
                <a:noFill/>
              </a:ln>
              <a:solidFill>
                <a:srgbClr val="FF0000"/>
              </a:solidFill>
              <a:effectLst/>
              <a:uLnTx/>
              <a:uFillTx/>
              <a:latin typeface="Century Gothic"/>
              <a:ea typeface="微软雅黑"/>
              <a:cs typeface="+mn-cs"/>
            </a:endParaRPr>
          </a:p>
        </p:txBody>
      </p:sp>
    </p:spTree>
    <p:extLst>
      <p:ext uri="{BB962C8B-B14F-4D97-AF65-F5344CB8AC3E}">
        <p14:creationId xmlns:p14="http://schemas.microsoft.com/office/powerpoint/2010/main" val="1410966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1307569" y="2287271"/>
            <a:ext cx="5296431" cy="1215006"/>
          </a:xfrm>
        </p:spPr>
        <p:txBody>
          <a:bodyPr/>
          <a:lstStyle/>
          <a:p>
            <a:r>
              <a:rPr kumimoji="1" lang="en-US" altLang="zh-CN" dirty="0"/>
              <a:t>THANK</a:t>
            </a:r>
            <a:r>
              <a:rPr kumimoji="1" lang="zh-CN" altLang="en-US" dirty="0"/>
              <a:t> </a:t>
            </a:r>
            <a:r>
              <a:rPr kumimoji="1" lang="en-US" altLang="zh-CN" dirty="0"/>
              <a:t>YOU!</a:t>
            </a:r>
            <a:endParaRPr kumimoji="1" lang="zh-CN" altLang="en-US" dirty="0"/>
          </a:p>
        </p:txBody>
      </p:sp>
      <p:sp>
        <p:nvSpPr>
          <p:cNvPr id="6" name="文字版面配置區 5"/>
          <p:cNvSpPr>
            <a:spLocks noGrp="1"/>
          </p:cNvSpPr>
          <p:nvPr>
            <p:ph type="body" sz="quarter" idx="10"/>
          </p:nvPr>
        </p:nvSpPr>
        <p:spPr/>
        <p:txBody>
          <a:bodyPr/>
          <a:lstStyle/>
          <a:p>
            <a:endParaRPr kumimoji="1" lang="zh-TW" altLang="en-US"/>
          </a:p>
        </p:txBody>
      </p:sp>
      <p:sp>
        <p:nvSpPr>
          <p:cNvPr id="8" name="文字版面配置區 7"/>
          <p:cNvSpPr>
            <a:spLocks noGrp="1"/>
          </p:cNvSpPr>
          <p:nvPr>
            <p:ph type="body" sz="quarter" idx="12"/>
          </p:nvPr>
        </p:nvSpPr>
        <p:spPr/>
        <p:txBody>
          <a:bodyPr/>
          <a:lstStyle/>
          <a:p>
            <a:r>
              <a:rPr kumimoji="1" lang="zh-TW" altLang="en-US" dirty="0"/>
              <a:t>繪圖</a:t>
            </a:r>
            <a:r>
              <a:rPr kumimoji="1" lang="en-US" altLang="zh-TW" dirty="0"/>
              <a:t>/</a:t>
            </a:r>
            <a:r>
              <a:rPr kumimoji="1" lang="zh-TW" altLang="en-US" dirty="0"/>
              <a:t>視覺化 主題結束！</a:t>
            </a:r>
          </a:p>
        </p:txBody>
      </p:sp>
      <p:sp>
        <p:nvSpPr>
          <p:cNvPr id="9" name="矩形 8">
            <a:extLst>
              <a:ext uri="{FF2B5EF4-FFF2-40B4-BE49-F238E27FC236}">
                <a16:creationId xmlns:a16="http://schemas.microsoft.com/office/drawing/2014/main" id="{F997E84F-F8C5-4437-986E-9F987993D87F}"/>
              </a:ext>
            </a:extLst>
          </p:cNvPr>
          <p:cNvSpPr/>
          <p:nvPr/>
        </p:nvSpPr>
        <p:spPr>
          <a:xfrm>
            <a:off x="2129145" y="4336985"/>
            <a:ext cx="7933710" cy="461665"/>
          </a:xfrm>
          <a:prstGeom prst="rect">
            <a:avLst/>
          </a:prstGeom>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5"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完整版程式碼</a:t>
            </a:r>
            <a:r>
              <a:rPr kumimoji="0" lang="en-US" altLang="zh-TW" sz="2400" b="1" i="0" u="none" strike="noStrike" kern="1200" cap="none" spc="5"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a:t>
            </a:r>
            <a:r>
              <a:rPr kumimoji="0" lang="zh-TW" altLang="en-US" sz="2400" b="1" i="0" u="none" strike="noStrike" kern="1200" cap="none" spc="5"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含</a:t>
            </a:r>
            <a:r>
              <a:rPr kumimoji="0" lang="en-US" altLang="zh-TW" sz="2400" b="1" i="0" u="none" strike="noStrike" kern="1200" cap="none" spc="5"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Appendix)</a:t>
            </a:r>
            <a:r>
              <a:rPr kumimoji="0" lang="zh-TW" altLang="en-US" sz="2400" b="1" i="0" u="none" strike="noStrike" kern="1200" cap="none" spc="5"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a:t>
            </a:r>
            <a:r>
              <a:rPr kumimoji="0" lang="en-US" altLang="zh-TW" sz="2400" b="1" i="0" u="none" strike="noStrike" kern="1200" cap="none" spc="5"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hlinkClick r:id="rId3"/>
              </a:rPr>
              <a:t>https://reurl.cc/20RDq9</a:t>
            </a:r>
            <a:r>
              <a:rPr kumimoji="0" lang="zh-TW" altLang="en-US" sz="2400" b="1" i="0" u="none" strike="noStrike" kern="1200" cap="none" spc="5"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 </a:t>
            </a:r>
            <a:endParaRPr kumimoji="0" lang="zh-TW" altLang="en-US" sz="2400" b="1" i="0" u="none" strike="noStrike" kern="1200" cap="none" spc="0" normalizeH="0" baseline="0" noProof="0" dirty="0">
              <a:ln>
                <a:noFill/>
              </a:ln>
              <a:solidFill>
                <a:srgbClr val="000000"/>
              </a:solidFill>
              <a:effectLst/>
              <a:uLnTx/>
              <a:uFillTx/>
              <a:latin typeface="Century Gothic"/>
              <a:ea typeface="微软雅黑"/>
              <a:cs typeface="+mn-cs"/>
            </a:endParaRPr>
          </a:p>
        </p:txBody>
      </p:sp>
    </p:spTree>
    <p:extLst>
      <p:ext uri="{BB962C8B-B14F-4D97-AF65-F5344CB8AC3E}">
        <p14:creationId xmlns:p14="http://schemas.microsoft.com/office/powerpoint/2010/main" val="1727856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2"/>
          </p:nvPr>
        </p:nvSpPr>
        <p:spPr/>
        <p:txBody>
          <a:bodyPr/>
          <a:lstStyle/>
          <a:p>
            <a:r>
              <a:rPr kumimoji="1" lang="en-US" altLang="zh-TW" dirty="0"/>
              <a:t>01</a:t>
            </a:r>
            <a:endParaRPr kumimoji="1" lang="zh-TW" altLang="en-US" dirty="0"/>
          </a:p>
        </p:txBody>
      </p:sp>
      <p:pic>
        <p:nvPicPr>
          <p:cNvPr id="4" name="圖形 3">
            <a:extLst>
              <a:ext uri="{FF2B5EF4-FFF2-40B4-BE49-F238E27FC236}">
                <a16:creationId xmlns:a16="http://schemas.microsoft.com/office/drawing/2014/main" id="{554AFABC-6F36-4F34-82AA-A946A39A01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98362" y="2716773"/>
            <a:ext cx="6413066" cy="1539137"/>
          </a:xfrm>
          <a:prstGeom prst="rect">
            <a:avLst/>
          </a:prstGeom>
        </p:spPr>
      </p:pic>
    </p:spTree>
    <p:extLst>
      <p:ext uri="{BB962C8B-B14F-4D97-AF65-F5344CB8AC3E}">
        <p14:creationId xmlns:p14="http://schemas.microsoft.com/office/powerpoint/2010/main" val="1477069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710363" y="416734"/>
            <a:ext cx="10515599" cy="652366"/>
          </a:xfrm>
        </p:spPr>
        <p:txBody>
          <a:bodyPr/>
          <a:lstStyle/>
          <a:p>
            <a:pPr algn="ctr"/>
            <a:r>
              <a:rPr kumimoji="1" lang="en-US" altLang="zh-TW" sz="5400" dirty="0">
                <a:effectLst/>
                <a:latin typeface="微軟正黑體" panose="020B0604030504040204" pitchFamily="34" charset="-120"/>
                <a:ea typeface="微軟正黑體" panose="020B0604030504040204" pitchFamily="34" charset="-120"/>
              </a:rPr>
              <a:t>1. Matplotlib</a:t>
            </a:r>
            <a:r>
              <a:rPr kumimoji="1" lang="zh-TW" altLang="en-US" sz="5400" dirty="0">
                <a:effectLst/>
                <a:latin typeface="微軟正黑體" panose="020B0604030504040204" pitchFamily="34" charset="-120"/>
                <a:ea typeface="微軟正黑體" panose="020B0604030504040204" pitchFamily="34" charset="-120"/>
              </a:rPr>
              <a:t>入門</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36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微軟正黑體" panose="020B0604030504040204" pitchFamily="34" charset="-120"/>
                  <a:ea typeface="微軟正黑體" panose="020B0604030504040204" pitchFamily="34" charset="-120"/>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18" name="Content Placeholder 9">
            <a:extLst>
              <a:ext uri="{FF2B5EF4-FFF2-40B4-BE49-F238E27FC236}">
                <a16:creationId xmlns:a16="http://schemas.microsoft.com/office/drawing/2014/main" id="{1B98E950-4B64-48C5-813E-FE23820D6BE5}"/>
              </a:ext>
            </a:extLst>
          </p:cNvPr>
          <p:cNvSpPr txBox="1">
            <a:spLocks/>
          </p:cNvSpPr>
          <p:nvPr/>
        </p:nvSpPr>
        <p:spPr>
          <a:xfrm>
            <a:off x="533896" y="1741491"/>
            <a:ext cx="10515600" cy="405401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TW" altLang="en-US" sz="32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Calibri" panose="020F0502020204030204" pitchFamily="34" charset="0"/>
              </a:rPr>
              <a:t>匯入</a:t>
            </a:r>
            <a:r>
              <a:rPr kumimoji="0" lang="en-US" altLang="zh-TW" sz="32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Calibri" panose="020F0502020204030204" pitchFamily="34" charset="0"/>
              </a:rPr>
              <a:t>matplotlib</a:t>
            </a:r>
            <a:r>
              <a:rPr kumimoji="0" lang="zh-TW" altLang="en-US" sz="32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Calibri" panose="020F0502020204030204" pitchFamily="34" charset="0"/>
              </a:rPr>
              <a:t>套件</a:t>
            </a:r>
            <a:endParaRPr kumimoji="0" lang="en-US" altLang="zh-TW" sz="32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Calibri" panose="020F0502020204030204" pitchFamily="34" charset="0"/>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TW" altLang="en-US" sz="32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Calibri" panose="020F0502020204030204" pitchFamily="34" charset="0"/>
              </a:rPr>
              <a:t>簡單生成一張圖表</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0" lang="en-US" altLang="zh-TW" sz="32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Calibri" panose="020F0502020204030204" pitchFamily="34" charset="0"/>
            </a:endParaRPr>
          </a:p>
        </p:txBody>
      </p:sp>
      <p:sp>
        <p:nvSpPr>
          <p:cNvPr id="19" name="矩形 18">
            <a:extLst>
              <a:ext uri="{FF2B5EF4-FFF2-40B4-BE49-F238E27FC236}">
                <a16:creationId xmlns:a16="http://schemas.microsoft.com/office/drawing/2014/main" id="{15DCF2DC-A8AA-4B02-9881-3654DB8D7D72}"/>
              </a:ext>
            </a:extLst>
          </p:cNvPr>
          <p:cNvSpPr/>
          <p:nvPr/>
        </p:nvSpPr>
        <p:spPr>
          <a:xfrm>
            <a:off x="5968162" y="2232198"/>
            <a:ext cx="5221793" cy="646331"/>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Matplotlib</a:t>
            </a:r>
            <a:r>
              <a:rPr kumimoji="0" lang="zh-TW" altLang="en-US" sz="1800" b="1"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跟其他</a:t>
            </a:r>
            <a:r>
              <a:rPr kumimoji="0" lang="en-US" altLang="zh-TW" sz="1800" b="1"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python</a:t>
            </a:r>
            <a:r>
              <a:rPr kumimoji="0" lang="zh-TW" altLang="en-US" sz="1800" b="1"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套件一樣，可以很容易</a:t>
            </a:r>
            <a:br>
              <a:rPr kumimoji="0" lang="en-US" altLang="zh-TW" sz="1800" b="1"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br>
            <a:r>
              <a:rPr kumimoji="0" lang="zh-TW" altLang="en-US" sz="1800" b="1"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地透過幾行程式碼能輸出圖表來！</a:t>
            </a:r>
          </a:p>
        </p:txBody>
      </p:sp>
      <p:pic>
        <p:nvPicPr>
          <p:cNvPr id="4" name="圖片 3">
            <a:extLst>
              <a:ext uri="{FF2B5EF4-FFF2-40B4-BE49-F238E27FC236}">
                <a16:creationId xmlns:a16="http://schemas.microsoft.com/office/drawing/2014/main" id="{6E2E6777-B3DC-4B6A-A046-07EAFA9D4C48}"/>
              </a:ext>
            </a:extLst>
          </p:cNvPr>
          <p:cNvPicPr>
            <a:picLocks noChangeAspect="1"/>
          </p:cNvPicPr>
          <p:nvPr/>
        </p:nvPicPr>
        <p:blipFill>
          <a:blip r:embed="rId3"/>
          <a:stretch>
            <a:fillRect/>
          </a:stretch>
        </p:blipFill>
        <p:spPr>
          <a:xfrm>
            <a:off x="2018790" y="3380513"/>
            <a:ext cx="8154420" cy="2907398"/>
          </a:xfrm>
          <a:prstGeom prst="rect">
            <a:avLst/>
          </a:prstGeom>
        </p:spPr>
      </p:pic>
      <p:cxnSp>
        <p:nvCxnSpPr>
          <p:cNvPr id="5" name="直線接點 4">
            <a:extLst>
              <a:ext uri="{FF2B5EF4-FFF2-40B4-BE49-F238E27FC236}">
                <a16:creationId xmlns:a16="http://schemas.microsoft.com/office/drawing/2014/main" id="{35105C22-F260-4B89-87E2-B35C2032097B}"/>
              </a:ext>
            </a:extLst>
          </p:cNvPr>
          <p:cNvCxnSpPr>
            <a:cxnSpLocks/>
          </p:cNvCxnSpPr>
          <p:nvPr/>
        </p:nvCxnSpPr>
        <p:spPr>
          <a:xfrm>
            <a:off x="2248706" y="3689873"/>
            <a:ext cx="262450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883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710363" y="416734"/>
            <a:ext cx="10515599" cy="652366"/>
          </a:xfrm>
        </p:spPr>
        <p:txBody>
          <a:bodyPr/>
          <a:lstStyle/>
          <a:p>
            <a:pPr algn="ctr"/>
            <a:r>
              <a:rPr kumimoji="1" lang="en-US" altLang="zh-TW" sz="5400" dirty="0">
                <a:effectLst/>
                <a:latin typeface="微軟正黑體" panose="020B0604030504040204" pitchFamily="34" charset="-120"/>
                <a:ea typeface="微軟正黑體" panose="020B0604030504040204" pitchFamily="34" charset="-120"/>
              </a:rPr>
              <a:t>1.1 Figure &amp; Subplot</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36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微軟正黑體" panose="020B0604030504040204" pitchFamily="34" charset="-120"/>
                  <a:ea typeface="微軟正黑體" panose="020B0604030504040204" pitchFamily="34" charset="-120"/>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18" name="Content Placeholder 9">
            <a:extLst>
              <a:ext uri="{FF2B5EF4-FFF2-40B4-BE49-F238E27FC236}">
                <a16:creationId xmlns:a16="http://schemas.microsoft.com/office/drawing/2014/main" id="{1B98E950-4B64-48C5-813E-FE23820D6BE5}"/>
              </a:ext>
            </a:extLst>
          </p:cNvPr>
          <p:cNvSpPr txBox="1">
            <a:spLocks/>
          </p:cNvSpPr>
          <p:nvPr/>
        </p:nvSpPr>
        <p:spPr>
          <a:xfrm>
            <a:off x="533896" y="1741491"/>
            <a:ext cx="10515600" cy="405401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altLang="zh-TW" sz="32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Calibri" panose="020F0502020204030204" pitchFamily="34" charset="0"/>
              </a:rPr>
              <a:t>Figure</a:t>
            </a:r>
            <a:r>
              <a:rPr kumimoji="0" lang="zh-TW" altLang="en-US" sz="32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Calibri" panose="020F0502020204030204" pitchFamily="34" charset="0"/>
              </a:rPr>
              <a:t>為作畫需要的畫板</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altLang="zh-TW" sz="32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Calibri" panose="020F0502020204030204" pitchFamily="34" charset="0"/>
              </a:rPr>
              <a:t>Subplot(</a:t>
            </a:r>
            <a:r>
              <a:rPr kumimoji="0" lang="zh-TW" altLang="en-US" sz="32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Calibri" panose="020F0502020204030204" pitchFamily="34" charset="0"/>
              </a:rPr>
              <a:t>子圖</a:t>
            </a:r>
            <a:r>
              <a:rPr kumimoji="0" lang="en-US" altLang="zh-TW" sz="32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Calibri" panose="020F0502020204030204" pitchFamily="34" charset="0"/>
              </a:rPr>
              <a:t>)</a:t>
            </a:r>
            <a:r>
              <a:rPr kumimoji="0" lang="zh-TW" altLang="en-US" sz="32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Calibri" panose="020F0502020204030204" pitchFamily="34" charset="0"/>
              </a:rPr>
              <a:t>是畫板上所做的畫</a:t>
            </a:r>
          </a:p>
        </p:txBody>
      </p:sp>
      <p:sp>
        <p:nvSpPr>
          <p:cNvPr id="20" name="矩形 19">
            <a:extLst>
              <a:ext uri="{FF2B5EF4-FFF2-40B4-BE49-F238E27FC236}">
                <a16:creationId xmlns:a16="http://schemas.microsoft.com/office/drawing/2014/main" id="{EFD736D1-8A53-432F-9F41-1EA2429F9223}"/>
              </a:ext>
            </a:extLst>
          </p:cNvPr>
          <p:cNvSpPr/>
          <p:nvPr/>
        </p:nvSpPr>
        <p:spPr>
          <a:xfrm>
            <a:off x="5231853" y="2214986"/>
            <a:ext cx="3647152" cy="369332"/>
          </a:xfrm>
          <a:prstGeom prst="rect">
            <a:avLst/>
          </a:prstGeom>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畢竟你需要一張繪圖板才能畫畫！</a:t>
            </a:r>
            <a:endParaRPr kumimoji="0" lang="zh-TW" altLang="en-US" sz="1800" b="1" i="0" u="none" strike="noStrike" kern="1200" cap="none" spc="0" normalizeH="0" baseline="0" noProof="0" dirty="0">
              <a:ln>
                <a:noFill/>
              </a:ln>
              <a:solidFill>
                <a:srgbClr val="000000"/>
              </a:solidFill>
              <a:effectLst/>
              <a:uLnTx/>
              <a:uFillTx/>
              <a:latin typeface="Century Gothic"/>
              <a:ea typeface="微软雅黑"/>
              <a:cs typeface="+mn-cs"/>
            </a:endParaRPr>
          </a:p>
        </p:txBody>
      </p:sp>
      <p:sp>
        <p:nvSpPr>
          <p:cNvPr id="21" name="矩形 20">
            <a:extLst>
              <a:ext uri="{FF2B5EF4-FFF2-40B4-BE49-F238E27FC236}">
                <a16:creationId xmlns:a16="http://schemas.microsoft.com/office/drawing/2014/main" id="{3C280984-9A67-49FE-AD98-77D1164E1FD1}"/>
              </a:ext>
            </a:extLst>
          </p:cNvPr>
          <p:cNvSpPr/>
          <p:nvPr/>
        </p:nvSpPr>
        <p:spPr>
          <a:xfrm>
            <a:off x="6808990" y="2972019"/>
            <a:ext cx="2962349" cy="369332"/>
          </a:xfrm>
          <a:prstGeom prst="rect">
            <a:avLst/>
          </a:prstGeom>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5"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一張繪圖板可以畫很多圖！</a:t>
            </a:r>
            <a:endParaRPr kumimoji="0" lang="zh-TW" altLang="en-US" sz="1800" b="1" i="0" u="none" strike="noStrike" kern="1200" cap="none" spc="0" normalizeH="0" baseline="0" noProof="0" dirty="0">
              <a:ln>
                <a:noFill/>
              </a:ln>
              <a:solidFill>
                <a:srgbClr val="000000"/>
              </a:solidFill>
              <a:effectLst/>
              <a:uLnTx/>
              <a:uFillTx/>
              <a:latin typeface="Century Gothic"/>
              <a:ea typeface="微软雅黑"/>
              <a:cs typeface="+mn-cs"/>
            </a:endParaRPr>
          </a:p>
        </p:txBody>
      </p:sp>
      <p:sp>
        <p:nvSpPr>
          <p:cNvPr id="22" name="矩形 21">
            <a:extLst>
              <a:ext uri="{FF2B5EF4-FFF2-40B4-BE49-F238E27FC236}">
                <a16:creationId xmlns:a16="http://schemas.microsoft.com/office/drawing/2014/main" id="{A7867E1C-090D-4E90-82DF-A6B34F71CB9E}"/>
              </a:ext>
            </a:extLst>
          </p:cNvPr>
          <p:cNvSpPr/>
          <p:nvPr/>
        </p:nvSpPr>
        <p:spPr>
          <a:xfrm>
            <a:off x="6532048" y="1181758"/>
            <a:ext cx="4693914" cy="369332"/>
          </a:xfrm>
          <a:prstGeom prst="rect">
            <a:avLst/>
          </a:prstGeom>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講解之後</a:t>
            </a:r>
            <a:r>
              <a:rPr kumimoji="0" lang="en-US" altLang="zh-TW" sz="1800" b="1"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Matplotlib</a:t>
            </a:r>
            <a:r>
              <a:rPr kumimoji="0" lang="zh-TW" altLang="en-US" sz="1800" b="1"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會用到的兩項東西</a:t>
            </a:r>
            <a:r>
              <a:rPr kumimoji="0" lang="en-US" altLang="zh-TW" sz="1800" b="1"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a:t>
            </a:r>
            <a:r>
              <a:rPr kumimoji="0" lang="zh-TW" altLang="en-US" sz="1800" b="1"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函數</a:t>
            </a:r>
            <a:endParaRPr kumimoji="0" lang="zh-TW" altLang="en-US" sz="1800" b="1" i="0" u="none" strike="noStrike" kern="1200" cap="none" spc="0" normalizeH="0" baseline="0" noProof="0" dirty="0">
              <a:ln>
                <a:noFill/>
              </a:ln>
              <a:solidFill>
                <a:srgbClr val="000000"/>
              </a:solidFill>
              <a:effectLst/>
              <a:uLnTx/>
              <a:uFillTx/>
              <a:latin typeface="Century Gothic"/>
              <a:ea typeface="微软雅黑"/>
              <a:cs typeface="+mn-cs"/>
            </a:endParaRPr>
          </a:p>
        </p:txBody>
      </p:sp>
      <p:pic>
        <p:nvPicPr>
          <p:cNvPr id="6" name="圖片 5">
            <a:extLst>
              <a:ext uri="{FF2B5EF4-FFF2-40B4-BE49-F238E27FC236}">
                <a16:creationId xmlns:a16="http://schemas.microsoft.com/office/drawing/2014/main" id="{89E0E215-201A-48EC-85C0-B5A10DC7986F}"/>
              </a:ext>
            </a:extLst>
          </p:cNvPr>
          <p:cNvPicPr>
            <a:picLocks noChangeAspect="1"/>
          </p:cNvPicPr>
          <p:nvPr/>
        </p:nvPicPr>
        <p:blipFill>
          <a:blip r:embed="rId3"/>
          <a:stretch>
            <a:fillRect/>
          </a:stretch>
        </p:blipFill>
        <p:spPr>
          <a:xfrm>
            <a:off x="2532760" y="3307484"/>
            <a:ext cx="7126480" cy="3046951"/>
          </a:xfrm>
          <a:prstGeom prst="rect">
            <a:avLst/>
          </a:prstGeom>
        </p:spPr>
      </p:pic>
      <p:cxnSp>
        <p:nvCxnSpPr>
          <p:cNvPr id="19" name="直線接點 18">
            <a:extLst>
              <a:ext uri="{FF2B5EF4-FFF2-40B4-BE49-F238E27FC236}">
                <a16:creationId xmlns:a16="http://schemas.microsoft.com/office/drawing/2014/main" id="{F3400E55-9C17-49F9-A9CD-EF819333939E}"/>
              </a:ext>
            </a:extLst>
          </p:cNvPr>
          <p:cNvCxnSpPr>
            <a:cxnSpLocks/>
          </p:cNvCxnSpPr>
          <p:nvPr/>
        </p:nvCxnSpPr>
        <p:spPr>
          <a:xfrm>
            <a:off x="3109318" y="3571539"/>
            <a:ext cx="102161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CEC213F3-7BEE-4DA1-98D5-F3FC6738F6CB}"/>
              </a:ext>
            </a:extLst>
          </p:cNvPr>
          <p:cNvCxnSpPr>
            <a:cxnSpLocks/>
          </p:cNvCxnSpPr>
          <p:nvPr/>
        </p:nvCxnSpPr>
        <p:spPr>
          <a:xfrm>
            <a:off x="3109318" y="3820757"/>
            <a:ext cx="125828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3480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710363" y="507046"/>
            <a:ext cx="10515599" cy="652366"/>
          </a:xfrm>
        </p:spPr>
        <p:txBody>
          <a:bodyPr/>
          <a:lstStyle/>
          <a:p>
            <a:pPr algn="ctr"/>
            <a:r>
              <a:rPr kumimoji="1" lang="en-US" altLang="zh-TW" sz="5400" dirty="0">
                <a:effectLst/>
                <a:latin typeface="微軟正黑體" panose="020B0604030504040204" pitchFamily="34" charset="-120"/>
                <a:ea typeface="微軟正黑體" panose="020B0604030504040204" pitchFamily="34" charset="-120"/>
              </a:rPr>
              <a:t>1.1.1 The difference of </a:t>
            </a:r>
            <a:br>
              <a:rPr kumimoji="1" lang="en-US" altLang="zh-TW" sz="5400" dirty="0">
                <a:effectLst/>
                <a:latin typeface="微軟正黑體" panose="020B0604030504040204" pitchFamily="34" charset="-120"/>
                <a:ea typeface="微軟正黑體" panose="020B0604030504040204" pitchFamily="34" charset="-120"/>
              </a:rPr>
            </a:br>
            <a:r>
              <a:rPr kumimoji="1" lang="en-US" altLang="zh-TW" sz="5400" dirty="0">
                <a:effectLst/>
                <a:latin typeface="微軟正黑體" panose="020B0604030504040204" pitchFamily="34" charset="-120"/>
                <a:ea typeface="微軟正黑體" panose="020B0604030504040204" pitchFamily="34" charset="-120"/>
              </a:rPr>
              <a:t>Subplot and Axes</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36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微軟正黑體" panose="020B0604030504040204" pitchFamily="34" charset="-120"/>
                  <a:ea typeface="微軟正黑體" panose="020B0604030504040204" pitchFamily="34" charset="-120"/>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18" name="Content Placeholder 9">
            <a:extLst>
              <a:ext uri="{FF2B5EF4-FFF2-40B4-BE49-F238E27FC236}">
                <a16:creationId xmlns:a16="http://schemas.microsoft.com/office/drawing/2014/main" id="{1B98E950-4B64-48C5-813E-FE23820D6BE5}"/>
              </a:ext>
            </a:extLst>
          </p:cNvPr>
          <p:cNvSpPr txBox="1">
            <a:spLocks/>
          </p:cNvSpPr>
          <p:nvPr/>
        </p:nvSpPr>
        <p:spPr>
          <a:xfrm>
            <a:off x="533896" y="1741491"/>
            <a:ext cx="10515600" cy="405401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altLang="zh-TW" sz="32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Calibri" panose="020F0502020204030204" pitchFamily="34" charset="0"/>
              </a:rPr>
              <a:t>subplot</a:t>
            </a:r>
            <a:r>
              <a:rPr kumimoji="0" lang="zh-TW" altLang="en-US" sz="32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Calibri" panose="020F0502020204030204" pitchFamily="34" charset="0"/>
              </a:rPr>
              <a:t>可以產生自動排列的多個圖形</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altLang="zh-TW" sz="32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Calibri" panose="020F0502020204030204" pitchFamily="34" charset="0"/>
              </a:rPr>
              <a:t>axes</a:t>
            </a:r>
            <a:r>
              <a:rPr kumimoji="0" lang="zh-TW" altLang="en-US" sz="32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Calibri" panose="020F0502020204030204" pitchFamily="34" charset="0"/>
              </a:rPr>
              <a:t>可以產生隨意排列且可重疊的多個圖形</a:t>
            </a:r>
          </a:p>
        </p:txBody>
      </p:sp>
      <p:sp>
        <p:nvSpPr>
          <p:cNvPr id="19" name="矩形 18">
            <a:extLst>
              <a:ext uri="{FF2B5EF4-FFF2-40B4-BE49-F238E27FC236}">
                <a16:creationId xmlns:a16="http://schemas.microsoft.com/office/drawing/2014/main" id="{BF0FD808-99B0-4CB7-A277-62A91A8501FE}"/>
              </a:ext>
            </a:extLst>
          </p:cNvPr>
          <p:cNvSpPr/>
          <p:nvPr/>
        </p:nvSpPr>
        <p:spPr>
          <a:xfrm>
            <a:off x="8601337" y="1556825"/>
            <a:ext cx="3449342" cy="369332"/>
          </a:xfrm>
          <a:prstGeom prst="rect">
            <a:avLst/>
          </a:prstGeom>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5"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Matplotlib</a:t>
            </a:r>
            <a:r>
              <a:rPr kumimoji="0" lang="zh-TW" altLang="en-US" sz="1800" b="1" i="0" u="none" strike="noStrike" kern="1200" cap="none" spc="5"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兩種繪圖方式的差異</a:t>
            </a:r>
            <a:endParaRPr kumimoji="0" lang="zh-TW" altLang="en-US" sz="1800" b="1" i="0" u="none" strike="noStrike" kern="1200" cap="none" spc="0" normalizeH="0" baseline="0" noProof="0" dirty="0">
              <a:ln>
                <a:noFill/>
              </a:ln>
              <a:solidFill>
                <a:srgbClr val="000000"/>
              </a:solidFill>
              <a:effectLst/>
              <a:uLnTx/>
              <a:uFillTx/>
              <a:latin typeface="Century Gothic"/>
              <a:ea typeface="微软雅黑"/>
              <a:cs typeface="+mn-cs"/>
            </a:endParaRPr>
          </a:p>
        </p:txBody>
      </p:sp>
      <p:pic>
        <p:nvPicPr>
          <p:cNvPr id="2" name="圖片 1">
            <a:extLst>
              <a:ext uri="{FF2B5EF4-FFF2-40B4-BE49-F238E27FC236}">
                <a16:creationId xmlns:a16="http://schemas.microsoft.com/office/drawing/2014/main" id="{D3392A1C-5951-4340-94A5-1DBEB31F7FC8}"/>
              </a:ext>
            </a:extLst>
          </p:cNvPr>
          <p:cNvPicPr>
            <a:picLocks noChangeAspect="1"/>
          </p:cNvPicPr>
          <p:nvPr/>
        </p:nvPicPr>
        <p:blipFill>
          <a:blip r:embed="rId3"/>
          <a:stretch>
            <a:fillRect/>
          </a:stretch>
        </p:blipFill>
        <p:spPr>
          <a:xfrm>
            <a:off x="2455392" y="3313835"/>
            <a:ext cx="7908425" cy="2978745"/>
          </a:xfrm>
          <a:prstGeom prst="rect">
            <a:avLst/>
          </a:prstGeom>
        </p:spPr>
      </p:pic>
      <p:sp>
        <p:nvSpPr>
          <p:cNvPr id="20" name="矩形 19">
            <a:extLst>
              <a:ext uri="{FF2B5EF4-FFF2-40B4-BE49-F238E27FC236}">
                <a16:creationId xmlns:a16="http://schemas.microsoft.com/office/drawing/2014/main" id="{F9E4B59B-3175-43D7-8C70-35B1A68C17D8}"/>
              </a:ext>
            </a:extLst>
          </p:cNvPr>
          <p:cNvSpPr/>
          <p:nvPr/>
        </p:nvSpPr>
        <p:spPr>
          <a:xfrm>
            <a:off x="8729096" y="5116509"/>
            <a:ext cx="3193823" cy="369332"/>
          </a:xfrm>
          <a:prstGeom prst="rect">
            <a:avLst/>
          </a:prstGeom>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5"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可以圖上加圖，但實際不常用</a:t>
            </a:r>
            <a:endParaRPr kumimoji="0" lang="zh-TW" altLang="en-US" sz="1800" b="1" i="0" u="none" strike="noStrike" kern="1200" cap="none" spc="0" normalizeH="0" baseline="0" noProof="0" dirty="0">
              <a:ln>
                <a:noFill/>
              </a:ln>
              <a:solidFill>
                <a:srgbClr val="000000"/>
              </a:solidFill>
              <a:effectLst/>
              <a:uLnTx/>
              <a:uFillTx/>
              <a:latin typeface="Century Gothic"/>
              <a:ea typeface="微软雅黑"/>
              <a:cs typeface="+mn-cs"/>
            </a:endParaRPr>
          </a:p>
        </p:txBody>
      </p:sp>
      <p:sp>
        <p:nvSpPr>
          <p:cNvPr id="4" name="矩形 3">
            <a:extLst>
              <a:ext uri="{FF2B5EF4-FFF2-40B4-BE49-F238E27FC236}">
                <a16:creationId xmlns:a16="http://schemas.microsoft.com/office/drawing/2014/main" id="{D318255C-9EBB-4692-91AB-80BCBA1013AF}"/>
              </a:ext>
            </a:extLst>
          </p:cNvPr>
          <p:cNvSpPr/>
          <p:nvPr/>
        </p:nvSpPr>
        <p:spPr>
          <a:xfrm>
            <a:off x="5246354" y="3577822"/>
            <a:ext cx="545342" cy="707886"/>
          </a:xfrm>
          <a:prstGeom prst="rect">
            <a:avLst/>
          </a:prstGeom>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zh-TW" altLang="en-US" sz="40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Calibri" panose="020F0502020204030204" pitchFamily="34" charset="0"/>
              </a:rPr>
              <a:t>√</a:t>
            </a:r>
            <a:endParaRPr kumimoji="0" lang="zh-TW" altLang="en-US" sz="4000" b="1" i="0" u="none" strike="noStrike" kern="1200" cap="none" spc="0" normalizeH="0" baseline="0" noProof="0" dirty="0">
              <a:ln>
                <a:noFill/>
              </a:ln>
              <a:solidFill>
                <a:srgbClr val="C00000"/>
              </a:solidFill>
              <a:effectLst/>
              <a:uLnTx/>
              <a:uFillTx/>
              <a:latin typeface="Century Gothic"/>
              <a:ea typeface="微软雅黑"/>
              <a:cs typeface="+mn-cs"/>
            </a:endParaRPr>
          </a:p>
        </p:txBody>
      </p:sp>
    </p:spTree>
    <p:extLst>
      <p:ext uri="{BB962C8B-B14F-4D97-AF65-F5344CB8AC3E}">
        <p14:creationId xmlns:p14="http://schemas.microsoft.com/office/powerpoint/2010/main" val="2639481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710363" y="507046"/>
            <a:ext cx="10515599" cy="652366"/>
          </a:xfrm>
        </p:spPr>
        <p:txBody>
          <a:bodyPr/>
          <a:lstStyle/>
          <a:p>
            <a:pPr algn="ctr"/>
            <a:r>
              <a:rPr kumimoji="1" lang="en-US" altLang="zh-TW" sz="5400" dirty="0">
                <a:effectLst/>
                <a:latin typeface="微軟正黑體" panose="020B0604030504040204" pitchFamily="34" charset="-120"/>
                <a:ea typeface="微軟正黑體" panose="020B0604030504040204" pitchFamily="34" charset="-120"/>
              </a:rPr>
              <a:t>1.1.2 Adjusting the spacing around subplots</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36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微軟正黑體" panose="020B0604030504040204" pitchFamily="34" charset="-120"/>
                  <a:ea typeface="微軟正黑體" panose="020B0604030504040204" pitchFamily="34" charset="-120"/>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18" name="Content Placeholder 9">
            <a:extLst>
              <a:ext uri="{FF2B5EF4-FFF2-40B4-BE49-F238E27FC236}">
                <a16:creationId xmlns:a16="http://schemas.microsoft.com/office/drawing/2014/main" id="{1B98E950-4B64-48C5-813E-FE23820D6BE5}"/>
              </a:ext>
            </a:extLst>
          </p:cNvPr>
          <p:cNvSpPr txBox="1">
            <a:spLocks/>
          </p:cNvSpPr>
          <p:nvPr/>
        </p:nvSpPr>
        <p:spPr>
          <a:xfrm>
            <a:off x="533896" y="1741491"/>
            <a:ext cx="10515600" cy="405401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kumimoji="0" lang="zh-TW" altLang="en-US" sz="32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Calibri" panose="020F0502020204030204" pitchFamily="34" charset="0"/>
            </a:endParaRPr>
          </a:p>
        </p:txBody>
      </p:sp>
      <p:pic>
        <p:nvPicPr>
          <p:cNvPr id="2" name="圖片 1">
            <a:extLst>
              <a:ext uri="{FF2B5EF4-FFF2-40B4-BE49-F238E27FC236}">
                <a16:creationId xmlns:a16="http://schemas.microsoft.com/office/drawing/2014/main" id="{8B3E8760-65D5-4464-B84A-F03D4D811501}"/>
              </a:ext>
            </a:extLst>
          </p:cNvPr>
          <p:cNvPicPr>
            <a:picLocks noChangeAspect="1"/>
          </p:cNvPicPr>
          <p:nvPr/>
        </p:nvPicPr>
        <p:blipFill>
          <a:blip r:embed="rId3"/>
          <a:stretch>
            <a:fillRect/>
          </a:stretch>
        </p:blipFill>
        <p:spPr>
          <a:xfrm>
            <a:off x="1834453" y="1680985"/>
            <a:ext cx="8420689" cy="4539193"/>
          </a:xfrm>
          <a:prstGeom prst="rect">
            <a:avLst/>
          </a:prstGeom>
        </p:spPr>
      </p:pic>
      <p:sp>
        <p:nvSpPr>
          <p:cNvPr id="19" name="矩形 18">
            <a:extLst>
              <a:ext uri="{FF2B5EF4-FFF2-40B4-BE49-F238E27FC236}">
                <a16:creationId xmlns:a16="http://schemas.microsoft.com/office/drawing/2014/main" id="{9A8EBEDC-2AF7-4DA9-AB9D-E67DAA69AB45}"/>
              </a:ext>
            </a:extLst>
          </p:cNvPr>
          <p:cNvSpPr/>
          <p:nvPr/>
        </p:nvSpPr>
        <p:spPr>
          <a:xfrm>
            <a:off x="8649469" y="1363324"/>
            <a:ext cx="3425297" cy="369332"/>
          </a:xfrm>
          <a:prstGeom prst="rect">
            <a:avLst/>
          </a:prstGeom>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5"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參數設定：調整子圖周圍的距離</a:t>
            </a:r>
            <a:endParaRPr kumimoji="0" lang="zh-TW" altLang="en-US" sz="1800" b="1" i="0" u="none" strike="noStrike" kern="1200" cap="none" spc="0" normalizeH="0" baseline="0" noProof="0" dirty="0">
              <a:ln>
                <a:noFill/>
              </a:ln>
              <a:solidFill>
                <a:srgbClr val="000000"/>
              </a:solidFill>
              <a:effectLst/>
              <a:uLnTx/>
              <a:uFillTx/>
              <a:latin typeface="Century Gothic"/>
              <a:ea typeface="微软雅黑"/>
              <a:cs typeface="+mn-cs"/>
            </a:endParaRPr>
          </a:p>
        </p:txBody>
      </p:sp>
      <p:cxnSp>
        <p:nvCxnSpPr>
          <p:cNvPr id="20" name="直線接點 19">
            <a:extLst>
              <a:ext uri="{FF2B5EF4-FFF2-40B4-BE49-F238E27FC236}">
                <a16:creationId xmlns:a16="http://schemas.microsoft.com/office/drawing/2014/main" id="{8CEDA6CF-5D4C-4087-B5CD-408D37205179}"/>
              </a:ext>
            </a:extLst>
          </p:cNvPr>
          <p:cNvCxnSpPr>
            <a:cxnSpLocks/>
          </p:cNvCxnSpPr>
          <p:nvPr/>
        </p:nvCxnSpPr>
        <p:spPr>
          <a:xfrm>
            <a:off x="1947492" y="2045745"/>
            <a:ext cx="198980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334EF252-ED8B-4867-8CA7-71847D6BC5DA}"/>
              </a:ext>
            </a:extLst>
          </p:cNvPr>
          <p:cNvSpPr/>
          <p:nvPr/>
        </p:nvSpPr>
        <p:spPr>
          <a:xfrm>
            <a:off x="3541379" y="6035512"/>
            <a:ext cx="1107996" cy="369332"/>
          </a:xfrm>
          <a:prstGeom prst="rect">
            <a:avLst/>
          </a:prstGeom>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000000"/>
                </a:solidFill>
                <a:effectLst/>
                <a:uLnTx/>
                <a:uFillTx/>
                <a:latin typeface="Century Gothic"/>
                <a:ea typeface="微软雅黑"/>
                <a:cs typeface="+mn-cs"/>
              </a:rPr>
              <a:t>沒加間距</a:t>
            </a:r>
          </a:p>
        </p:txBody>
      </p:sp>
      <p:sp>
        <p:nvSpPr>
          <p:cNvPr id="22" name="矩形 21">
            <a:extLst>
              <a:ext uri="{FF2B5EF4-FFF2-40B4-BE49-F238E27FC236}">
                <a16:creationId xmlns:a16="http://schemas.microsoft.com/office/drawing/2014/main" id="{64676295-A69A-49CA-BEDD-E5FD2730D38A}"/>
              </a:ext>
            </a:extLst>
          </p:cNvPr>
          <p:cNvSpPr/>
          <p:nvPr/>
        </p:nvSpPr>
        <p:spPr>
          <a:xfrm>
            <a:off x="8095471" y="6066319"/>
            <a:ext cx="1107996" cy="369332"/>
          </a:xfrm>
          <a:prstGeom prst="rect">
            <a:avLst/>
          </a:prstGeom>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000000"/>
                </a:solidFill>
                <a:effectLst/>
                <a:uLnTx/>
                <a:uFillTx/>
                <a:latin typeface="Century Gothic"/>
                <a:ea typeface="微软雅黑"/>
                <a:cs typeface="+mn-cs"/>
              </a:rPr>
              <a:t>有加間距</a:t>
            </a:r>
          </a:p>
        </p:txBody>
      </p:sp>
      <p:pic>
        <p:nvPicPr>
          <p:cNvPr id="4" name="圖片 3">
            <a:extLst>
              <a:ext uri="{FF2B5EF4-FFF2-40B4-BE49-F238E27FC236}">
                <a16:creationId xmlns:a16="http://schemas.microsoft.com/office/drawing/2014/main" id="{50A76B18-ECEE-4EA9-A703-B91C46D2C061}"/>
              </a:ext>
            </a:extLst>
          </p:cNvPr>
          <p:cNvPicPr>
            <a:picLocks noChangeAspect="1"/>
          </p:cNvPicPr>
          <p:nvPr/>
        </p:nvPicPr>
        <p:blipFill>
          <a:blip r:embed="rId4"/>
          <a:stretch>
            <a:fillRect/>
          </a:stretch>
        </p:blipFill>
        <p:spPr>
          <a:xfrm>
            <a:off x="1834453" y="1774934"/>
            <a:ext cx="405725" cy="420215"/>
          </a:xfrm>
          <a:prstGeom prst="rect">
            <a:avLst/>
          </a:prstGeom>
        </p:spPr>
      </p:pic>
    </p:spTree>
    <p:extLst>
      <p:ext uri="{BB962C8B-B14F-4D97-AF65-F5344CB8AC3E}">
        <p14:creationId xmlns:p14="http://schemas.microsoft.com/office/powerpoint/2010/main" val="3284991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3"/>
          </p:nvPr>
        </p:nvSpPr>
        <p:spPr>
          <a:xfrm>
            <a:off x="710363" y="507046"/>
            <a:ext cx="10515599" cy="652366"/>
          </a:xfrm>
        </p:spPr>
        <p:txBody>
          <a:bodyPr/>
          <a:lstStyle/>
          <a:p>
            <a:pPr algn="ctr"/>
            <a:r>
              <a:rPr kumimoji="1" lang="en-US" altLang="zh-TW" sz="5400" dirty="0">
                <a:effectLst/>
                <a:latin typeface="微軟正黑體" panose="020B0604030504040204" pitchFamily="34" charset="-120"/>
                <a:ea typeface="微軟正黑體" panose="020B0604030504040204" pitchFamily="34" charset="-120"/>
              </a:rPr>
              <a:t>1.2 Colors, Markers, and </a:t>
            </a:r>
            <a:br>
              <a:rPr kumimoji="1" lang="en-US" altLang="zh-TW" sz="5400" dirty="0">
                <a:effectLst/>
                <a:latin typeface="微軟正黑體" panose="020B0604030504040204" pitchFamily="34" charset="-120"/>
                <a:ea typeface="微軟正黑體" panose="020B0604030504040204" pitchFamily="34" charset="-120"/>
              </a:rPr>
            </a:br>
            <a:r>
              <a:rPr kumimoji="1" lang="en-US" altLang="zh-TW" sz="5400" dirty="0">
                <a:effectLst/>
                <a:latin typeface="微軟正黑體" panose="020B0604030504040204" pitchFamily="34" charset="-120"/>
                <a:ea typeface="微軟正黑體" panose="020B0604030504040204" pitchFamily="34" charset="-120"/>
              </a:rPr>
              <a:t>Line Styles</a:t>
            </a:r>
          </a:p>
        </p:txBody>
      </p:sp>
      <p:grpSp>
        <p:nvGrpSpPr>
          <p:cNvPr id="11" name="组合 1">
            <a:extLst>
              <a:ext uri="{FF2B5EF4-FFF2-40B4-BE49-F238E27FC236}">
                <a16:creationId xmlns:a16="http://schemas.microsoft.com/office/drawing/2014/main" id="{BF7C826E-38B2-485C-90C1-50D434A3CBCE}"/>
              </a:ext>
            </a:extLst>
          </p:cNvPr>
          <p:cNvGrpSpPr/>
          <p:nvPr/>
        </p:nvGrpSpPr>
        <p:grpSpPr>
          <a:xfrm rot="19829320">
            <a:off x="544321" y="229188"/>
            <a:ext cx="977348" cy="977348"/>
            <a:chOff x="4482708" y="3301238"/>
            <a:chExt cx="661162" cy="661162"/>
          </a:xfrm>
        </p:grpSpPr>
        <p:grpSp>
          <p:nvGrpSpPr>
            <p:cNvPr id="12" name="组合 2">
              <a:extLst>
                <a:ext uri="{FF2B5EF4-FFF2-40B4-BE49-F238E27FC236}">
                  <a16:creationId xmlns:a16="http://schemas.microsoft.com/office/drawing/2014/main" id="{D1A8F07D-4C5A-43F9-B2D4-DAD74822D726}"/>
                </a:ext>
              </a:extLst>
            </p:cNvPr>
            <p:cNvGrpSpPr/>
            <p:nvPr/>
          </p:nvGrpSpPr>
          <p:grpSpPr>
            <a:xfrm>
              <a:off x="4482708" y="3301238"/>
              <a:ext cx="661162" cy="661162"/>
              <a:chOff x="775780" y="771550"/>
              <a:chExt cx="1852004" cy="1852004"/>
            </a:xfrm>
          </p:grpSpPr>
          <p:sp>
            <p:nvSpPr>
              <p:cNvPr id="16" name="椭圆 6">
                <a:extLst>
                  <a:ext uri="{FF2B5EF4-FFF2-40B4-BE49-F238E27FC236}">
                    <a16:creationId xmlns:a16="http://schemas.microsoft.com/office/drawing/2014/main" id="{48C848BE-1729-4965-830E-31AF83450AD0}"/>
                  </a:ext>
                </a:extLst>
              </p:cNvPr>
              <p:cNvSpPr/>
              <p:nvPr/>
            </p:nvSpPr>
            <p:spPr>
              <a:xfrm>
                <a:off x="775780" y="771550"/>
                <a:ext cx="1852004" cy="1852004"/>
              </a:xfrm>
              <a:prstGeom prst="ellipse">
                <a:avLst/>
              </a:prstGeom>
              <a:solidFill>
                <a:srgbClr val="2E75B6"/>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17" name="椭圆 7">
                <a:extLst>
                  <a:ext uri="{FF2B5EF4-FFF2-40B4-BE49-F238E27FC236}">
                    <a16:creationId xmlns:a16="http://schemas.microsoft.com/office/drawing/2014/main" id="{CA134C3A-8D92-40F0-A3A3-10CA4861303B}"/>
                  </a:ext>
                </a:extLst>
              </p:cNvPr>
              <p:cNvSpPr/>
              <p:nvPr/>
            </p:nvSpPr>
            <p:spPr>
              <a:xfrm>
                <a:off x="1007830" y="1003599"/>
                <a:ext cx="1387909" cy="138790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3600" b="0" i="0" u="none" strike="noStrike" kern="120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13" name="组合 3">
              <a:extLst>
                <a:ext uri="{FF2B5EF4-FFF2-40B4-BE49-F238E27FC236}">
                  <a16:creationId xmlns:a16="http://schemas.microsoft.com/office/drawing/2014/main" id="{415D7CAF-197F-43F1-8152-7882D8A3978D}"/>
                </a:ext>
              </a:extLst>
            </p:cNvPr>
            <p:cNvGrpSpPr/>
            <p:nvPr/>
          </p:nvGrpSpPr>
          <p:grpSpPr>
            <a:xfrm>
              <a:off x="4679943" y="3516067"/>
              <a:ext cx="266691" cy="231503"/>
              <a:chOff x="6434683" y="510993"/>
              <a:chExt cx="987549" cy="857250"/>
            </a:xfrm>
          </p:grpSpPr>
          <p:sp>
            <p:nvSpPr>
              <p:cNvPr id="14" name="任意多边形 88">
                <a:extLst>
                  <a:ext uri="{FF2B5EF4-FFF2-40B4-BE49-F238E27FC236}">
                    <a16:creationId xmlns:a16="http://schemas.microsoft.com/office/drawing/2014/main" id="{73D4CCA0-57EF-4CC1-8BFF-FBB2B31E0A49}"/>
                  </a:ext>
                </a:extLst>
              </p:cNvPr>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cap="flat" cmpd="sng" algn="ctr">
                <a:solidFill>
                  <a:srgbClr val="545D79"/>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微軟正黑體" panose="020B0604030504040204" pitchFamily="34" charset="-120"/>
                  <a:ea typeface="微軟正黑體" panose="020B0604030504040204" pitchFamily="34" charset="-120"/>
                  <a:cs typeface="+mn-cs"/>
                </a:endParaRPr>
              </a:p>
            </p:txBody>
          </p:sp>
          <p:cxnSp>
            <p:nvCxnSpPr>
              <p:cNvPr id="15" name="直接连接符 5">
                <a:extLst>
                  <a:ext uri="{FF2B5EF4-FFF2-40B4-BE49-F238E27FC236}">
                    <a16:creationId xmlns:a16="http://schemas.microsoft.com/office/drawing/2014/main" id="{436EDD3F-486F-4698-8728-7D6ECA8141D5}"/>
                  </a:ext>
                </a:extLst>
              </p:cNvPr>
              <p:cNvCxnSpPr/>
              <p:nvPr/>
            </p:nvCxnSpPr>
            <p:spPr>
              <a:xfrm>
                <a:off x="6434683" y="954806"/>
                <a:ext cx="987549" cy="0"/>
              </a:xfrm>
              <a:prstGeom prst="line">
                <a:avLst/>
              </a:prstGeom>
              <a:noFill/>
              <a:ln w="28575" cap="flat" cmpd="sng" algn="ctr">
                <a:solidFill>
                  <a:srgbClr val="545D79"/>
                </a:solidFill>
                <a:prstDash val="solid"/>
              </a:ln>
              <a:effectLst/>
            </p:spPr>
          </p:cxnSp>
        </p:grpSp>
      </p:grpSp>
      <p:sp>
        <p:nvSpPr>
          <p:cNvPr id="18" name="Content Placeholder 9">
            <a:extLst>
              <a:ext uri="{FF2B5EF4-FFF2-40B4-BE49-F238E27FC236}">
                <a16:creationId xmlns:a16="http://schemas.microsoft.com/office/drawing/2014/main" id="{1B98E950-4B64-48C5-813E-FE23820D6BE5}"/>
              </a:ext>
            </a:extLst>
          </p:cNvPr>
          <p:cNvSpPr txBox="1">
            <a:spLocks/>
          </p:cNvSpPr>
          <p:nvPr/>
        </p:nvSpPr>
        <p:spPr>
          <a:xfrm>
            <a:off x="533896" y="1741491"/>
            <a:ext cx="10515600" cy="405401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TW" altLang="en-US" sz="32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Calibri" panose="020F0502020204030204" pitchFamily="34" charset="0"/>
              </a:rPr>
              <a:t>可以透過參數畫出不同的線類型</a:t>
            </a:r>
          </a:p>
        </p:txBody>
      </p:sp>
      <p:pic>
        <p:nvPicPr>
          <p:cNvPr id="2" name="圖片 1">
            <a:extLst>
              <a:ext uri="{FF2B5EF4-FFF2-40B4-BE49-F238E27FC236}">
                <a16:creationId xmlns:a16="http://schemas.microsoft.com/office/drawing/2014/main" id="{D8653939-4EF3-49DC-A125-B65C72EB2630}"/>
              </a:ext>
            </a:extLst>
          </p:cNvPr>
          <p:cNvPicPr>
            <a:picLocks noChangeAspect="1"/>
          </p:cNvPicPr>
          <p:nvPr/>
        </p:nvPicPr>
        <p:blipFill>
          <a:blip r:embed="rId3"/>
          <a:stretch>
            <a:fillRect/>
          </a:stretch>
        </p:blipFill>
        <p:spPr>
          <a:xfrm>
            <a:off x="1696015" y="2470733"/>
            <a:ext cx="9029380" cy="3880221"/>
          </a:xfrm>
          <a:prstGeom prst="rect">
            <a:avLst/>
          </a:prstGeom>
        </p:spPr>
      </p:pic>
      <p:sp>
        <p:nvSpPr>
          <p:cNvPr id="19" name="矩形 18">
            <a:extLst>
              <a:ext uri="{FF2B5EF4-FFF2-40B4-BE49-F238E27FC236}">
                <a16:creationId xmlns:a16="http://schemas.microsoft.com/office/drawing/2014/main" id="{2F6E50DE-AF12-401F-A24D-6677B95D0766}"/>
              </a:ext>
            </a:extLst>
          </p:cNvPr>
          <p:cNvSpPr/>
          <p:nvPr/>
        </p:nvSpPr>
        <p:spPr>
          <a:xfrm>
            <a:off x="7672511" y="1542018"/>
            <a:ext cx="4119718" cy="369332"/>
          </a:xfrm>
          <a:prstGeom prst="rect">
            <a:avLst/>
          </a:prstGeom>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5"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參數設定：調整顏色、標記、線圖類型</a:t>
            </a:r>
            <a:endParaRPr kumimoji="0" lang="zh-TW" altLang="en-US" sz="1800" b="1" i="0" u="none" strike="noStrike" kern="1200" cap="none" spc="0" normalizeH="0" baseline="0" noProof="0" dirty="0">
              <a:ln>
                <a:noFill/>
              </a:ln>
              <a:solidFill>
                <a:srgbClr val="000000"/>
              </a:solidFill>
              <a:effectLst/>
              <a:uLnTx/>
              <a:uFillTx/>
              <a:latin typeface="Century Gothic"/>
              <a:ea typeface="微软雅黑"/>
              <a:cs typeface="+mn-cs"/>
            </a:endParaRPr>
          </a:p>
        </p:txBody>
      </p:sp>
      <p:cxnSp>
        <p:nvCxnSpPr>
          <p:cNvPr id="20" name="直線接點 19">
            <a:extLst>
              <a:ext uri="{FF2B5EF4-FFF2-40B4-BE49-F238E27FC236}">
                <a16:creationId xmlns:a16="http://schemas.microsoft.com/office/drawing/2014/main" id="{80725B70-BCB7-4B95-BBE1-2B871A22E213}"/>
              </a:ext>
            </a:extLst>
          </p:cNvPr>
          <p:cNvCxnSpPr>
            <a:cxnSpLocks/>
          </p:cNvCxnSpPr>
          <p:nvPr/>
        </p:nvCxnSpPr>
        <p:spPr>
          <a:xfrm>
            <a:off x="4593873" y="3067721"/>
            <a:ext cx="55904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10CBF311-A6B5-4354-B05A-E5E71C1F7082}"/>
              </a:ext>
            </a:extLst>
          </p:cNvPr>
          <p:cNvCxnSpPr>
            <a:cxnSpLocks/>
          </p:cNvCxnSpPr>
          <p:nvPr/>
        </p:nvCxnSpPr>
        <p:spPr>
          <a:xfrm>
            <a:off x="7909021" y="2800573"/>
            <a:ext cx="1912711"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0408B855-AA6D-44CB-BACE-0BC30627C6C9}"/>
              </a:ext>
            </a:extLst>
          </p:cNvPr>
          <p:cNvCxnSpPr>
            <a:cxnSpLocks/>
          </p:cNvCxnSpPr>
          <p:nvPr/>
        </p:nvCxnSpPr>
        <p:spPr>
          <a:xfrm>
            <a:off x="7921572" y="3049792"/>
            <a:ext cx="247031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4146832"/>
      </p:ext>
    </p:extLst>
  </p:cSld>
  <p:clrMapOvr>
    <a:masterClrMapping/>
  </p:clrMapOvr>
</p:sld>
</file>

<file path=ppt/theme/theme1.xml><?xml version="1.0" encoding="utf-8"?>
<a:theme xmlns:a="http://schemas.openxmlformats.org/drawingml/2006/main" name="模板页面">
  <a:themeElements>
    <a:clrScheme name="自定义 95">
      <a:dk1>
        <a:srgbClr val="000000"/>
      </a:dk1>
      <a:lt1>
        <a:srgbClr val="FFFFFF"/>
      </a:lt1>
      <a:dk2>
        <a:srgbClr val="000000"/>
      </a:dk2>
      <a:lt2>
        <a:srgbClr val="FFFDFD"/>
      </a:lt2>
      <a:accent1>
        <a:srgbClr val="F0CEA3"/>
      </a:accent1>
      <a:accent2>
        <a:srgbClr val="C1D9DF"/>
      </a:accent2>
      <a:accent3>
        <a:srgbClr val="D870BB"/>
      </a:accent3>
      <a:accent4>
        <a:srgbClr val="61C09E"/>
      </a:accent4>
      <a:accent5>
        <a:srgbClr val="EFD836"/>
      </a:accent5>
      <a:accent6>
        <a:srgbClr val="73D2E8"/>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2124</Words>
  <Application>Microsoft Office PowerPoint</Application>
  <PresentationFormat>寬螢幕</PresentationFormat>
  <Paragraphs>176</Paragraphs>
  <Slides>34</Slides>
  <Notes>34</Notes>
  <HiddenSlides>0</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34</vt:i4>
      </vt:variant>
    </vt:vector>
  </HeadingPairs>
  <TitlesOfParts>
    <vt:vector size="45" baseType="lpstr">
      <vt:lpstr>等线</vt:lpstr>
      <vt:lpstr>微软雅黑</vt:lpstr>
      <vt:lpstr>宋体</vt:lpstr>
      <vt:lpstr>幼圆</vt:lpstr>
      <vt:lpstr>微軟正黑體</vt:lpstr>
      <vt:lpstr>新細明體</vt:lpstr>
      <vt:lpstr>Agency FB</vt:lpstr>
      <vt:lpstr>Arial</vt:lpstr>
      <vt:lpstr>Calibri</vt:lpstr>
      <vt:lpstr>Century Gothic</vt:lpstr>
      <vt:lpstr>模板页面</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方聖瑋 (108423020)</dc:creator>
  <cp:lastModifiedBy>方聖瑋 (108423020)</cp:lastModifiedBy>
  <cp:revision>1</cp:revision>
  <dcterms:created xsi:type="dcterms:W3CDTF">2021-06-08T02:01:00Z</dcterms:created>
  <dcterms:modified xsi:type="dcterms:W3CDTF">2021-06-08T02:04:54Z</dcterms:modified>
</cp:coreProperties>
</file>